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257" r:id="rId3"/>
    <p:sldId id="258" r:id="rId4"/>
    <p:sldId id="291" r:id="rId5"/>
    <p:sldId id="292" r:id="rId6"/>
    <p:sldId id="293" r:id="rId7"/>
    <p:sldId id="294" r:id="rId8"/>
    <p:sldId id="295" r:id="rId9"/>
    <p:sldId id="296" r:id="rId10"/>
    <p:sldId id="297" r:id="rId11"/>
    <p:sldId id="298" r:id="rId12"/>
    <p:sldId id="299" r:id="rId13"/>
    <p:sldId id="300" r:id="rId14"/>
    <p:sldId id="301" r:id="rId15"/>
    <p:sldId id="286" r:id="rId16"/>
    <p:sldId id="275" r:id="rId17"/>
    <p:sldId id="287" r:id="rId18"/>
    <p:sldId id="276" r:id="rId19"/>
    <p:sldId id="288" r:id="rId20"/>
    <p:sldId id="289" r:id="rId21"/>
    <p:sldId id="274" r:id="rId22"/>
    <p:sldId id="261" r:id="rId23"/>
    <p:sldId id="262" r:id="rId24"/>
    <p:sldId id="285" r:id="rId25"/>
    <p:sldId id="290" r:id="rId26"/>
    <p:sldId id="263" r:id="rId27"/>
    <p:sldId id="264" r:id="rId28"/>
    <p:sldId id="266" r:id="rId29"/>
    <p:sldId id="267" r:id="rId30"/>
    <p:sldId id="268" r:id="rId31"/>
    <p:sldId id="269" r:id="rId32"/>
    <p:sldId id="270" r:id="rId33"/>
    <p:sldId id="271" r:id="rId34"/>
    <p:sldId id="272" r:id="rId35"/>
    <p:sldId id="273" r:id="rId36"/>
    <p:sldId id="279" r:id="rId37"/>
    <p:sldId id="280" r:id="rId38"/>
    <p:sldId id="283" r:id="rId39"/>
    <p:sldId id="30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 id="360" r:id="rId68"/>
    <p:sldId id="361"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04" r:id="rId93"/>
    <p:sldId id="305" r:id="rId94"/>
    <p:sldId id="306" r:id="rId95"/>
    <p:sldId id="307" r:id="rId96"/>
    <p:sldId id="308" r:id="rId97"/>
    <p:sldId id="309"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1"/>
    <p:restoredTop sz="86401"/>
  </p:normalViewPr>
  <p:slideViewPr>
    <p:cSldViewPr snapToGrid="0" snapToObjects="1">
      <p:cViewPr varScale="1">
        <p:scale>
          <a:sx n="93" d="100"/>
          <a:sy n="93" d="100"/>
        </p:scale>
        <p:origin x="224" y="5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A197B-712E-3443-BDBE-CC269A36E6A9}" type="datetimeFigureOut">
              <a:rPr lang="en-US" smtClean="0"/>
              <a:t>9/5/16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857CC-C987-9540-A3C7-8E9AD14174B6}" type="slidenum">
              <a:rPr lang="en-US" smtClean="0"/>
              <a:t>‹#›</a:t>
            </a:fld>
            <a:endParaRPr lang="en-US"/>
          </a:p>
        </p:txBody>
      </p:sp>
    </p:spTree>
    <p:extLst>
      <p:ext uri="{BB962C8B-B14F-4D97-AF65-F5344CB8AC3E}">
        <p14:creationId xmlns:p14="http://schemas.microsoft.com/office/powerpoint/2010/main" val="160320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76AB7F44-108F-7B4B-ADFC-3FE9E3BD6691}" type="slidenum">
              <a:rPr lang="en-US" altLang="en-US" sz="1200"/>
              <a:pPr/>
              <a:t>12</a:t>
            </a:fld>
            <a:endParaRPr lang="en-US" altLang="en-US" sz="1200"/>
          </a:p>
        </p:txBody>
      </p:sp>
      <p:sp>
        <p:nvSpPr>
          <p:cNvPr id="1177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7763" name="Rectangle 3"/>
          <p:cNvSpPr>
            <a:spLocks noGrp="1" noChangeArrowheads="1"/>
          </p:cNvSpPr>
          <p:nvPr>
            <p:ph type="body" idx="1"/>
          </p:nvPr>
        </p:nvSpPr>
        <p:spPr/>
        <p:txBody>
          <a:bodyPr/>
          <a:lstStyle/>
          <a:p>
            <a:pPr>
              <a:defRPr/>
            </a:pPr>
            <a:endParaRPr lang="en-US" smtClean="0"/>
          </a:p>
        </p:txBody>
      </p:sp>
    </p:spTree>
    <p:extLst>
      <p:ext uri="{BB962C8B-B14F-4D97-AF65-F5344CB8AC3E}">
        <p14:creationId xmlns:p14="http://schemas.microsoft.com/office/powerpoint/2010/main" val="29852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fld id="{03C746A6-B55F-BB49-B0F4-EE66F9E2FAF2}" type="slidenum">
              <a:rPr lang="en-US" altLang="en-US" sz="1200" u="none"/>
              <a:pPr eaLnBrk="1" hangingPunct="1"/>
              <a:t>19</a:t>
            </a:fld>
            <a:endParaRPr lang="en-US" altLang="en-US" sz="1200" u="none"/>
          </a:p>
        </p:txBody>
      </p:sp>
      <p:sp>
        <p:nvSpPr>
          <p:cNvPr id="118786" name="Rectangle 2"/>
          <p:cNvSpPr>
            <a:spLocks noGrp="1" noRot="1" noChangeAspect="1" noChangeArrowheads="1" noTextEdit="1"/>
          </p:cNvSpPr>
          <p:nvPr>
            <p:ph type="sldImg"/>
          </p:nvPr>
        </p:nvSpPr>
        <p:spPr>
          <a:solidFill>
            <a:srgbClr val="FFFFFF"/>
          </a:solidFill>
          <a:ln/>
        </p:spPr>
      </p:sp>
      <p:sp>
        <p:nvSpPr>
          <p:cNvPr id="11878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44467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fld id="{B3FCB424-86B5-D54C-B24A-93DC1CB236FB}" type="slidenum">
              <a:rPr lang="en-US" altLang="en-US" sz="1200" u="none"/>
              <a:pPr eaLnBrk="1" hangingPunct="1"/>
              <a:t>20</a:t>
            </a:fld>
            <a:endParaRPr lang="en-US" altLang="en-US" sz="1200" u="none"/>
          </a:p>
        </p:txBody>
      </p:sp>
      <p:sp>
        <p:nvSpPr>
          <p:cNvPr id="120835" name="Text Box 2"/>
          <p:cNvSpPr txBox="1">
            <a:spLocks noChangeArrowheads="1"/>
          </p:cNvSpPr>
          <p:nvPr/>
        </p:nvSpPr>
        <p:spPr bwMode="auto">
          <a:xfrm>
            <a:off x="1143000" y="685800"/>
            <a:ext cx="4572000" cy="3430588"/>
          </a:xfrm>
          <a:prstGeom prst="rect">
            <a:avLst/>
          </a:prstGeom>
          <a:solidFill>
            <a:srgbClr val="FFFFFF"/>
          </a:solidFill>
          <a:ln w="9525">
            <a:solidFill>
              <a:srgbClr val="000000"/>
            </a:solidFill>
            <a:miter lim="800000"/>
            <a:headEnd/>
            <a:tailEnd/>
          </a:ln>
        </p:spPr>
        <p:txBody>
          <a:bodyPr wrap="none" anchor="ct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endParaRPr lang="en-US" altLang="en-US" sz="1800"/>
          </a:p>
        </p:txBody>
      </p:sp>
      <p:sp>
        <p:nvSpPr>
          <p:cNvPr id="120836" name="Text Box 3"/>
          <p:cNvSpPr>
            <a:spLocks noGrp="1" noChangeArrowheads="1"/>
          </p:cNvSpPr>
          <p:nvPr>
            <p:ph type="body"/>
          </p:nvPr>
        </p:nvSpPr>
        <p:spPr>
          <a:xfrm>
            <a:off x="685800"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lIns="82058" tIns="41029" rIns="82058" bIns="41029" anchor="ct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80952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fld id="{45F0A96C-AD58-5045-B6CF-006B7990B2CE}" type="slidenum">
              <a:rPr lang="en-US" altLang="en-US" sz="1200" u="none"/>
              <a:pPr eaLnBrk="1" hangingPunct="1"/>
              <a:t>25</a:t>
            </a:fld>
            <a:endParaRPr lang="en-US" altLang="en-US" sz="1200" u="none"/>
          </a:p>
        </p:txBody>
      </p:sp>
      <p:sp>
        <p:nvSpPr>
          <p:cNvPr id="122882" name="Rectangle 2"/>
          <p:cNvSpPr>
            <a:spLocks noGrp="1" noRot="1" noChangeAspect="1" noChangeArrowheads="1" noTextEdit="1"/>
          </p:cNvSpPr>
          <p:nvPr>
            <p:ph type="sldImg"/>
          </p:nvPr>
        </p:nvSpPr>
        <p:spPr>
          <a:solidFill>
            <a:srgbClr val="FFFFFF"/>
          </a:solidFill>
          <a:ln/>
        </p:spPr>
      </p:sp>
      <p:sp>
        <p:nvSpPr>
          <p:cNvPr id="1228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190664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857CC-C987-9540-A3C7-8E9AD14174B6}" type="slidenum">
              <a:rPr lang="en-US" smtClean="0"/>
              <a:t>84</a:t>
            </a:fld>
            <a:endParaRPr lang="en-US"/>
          </a:p>
        </p:txBody>
      </p:sp>
    </p:spTree>
    <p:extLst>
      <p:ext uri="{BB962C8B-B14F-4D97-AF65-F5344CB8AC3E}">
        <p14:creationId xmlns:p14="http://schemas.microsoft.com/office/powerpoint/2010/main" val="61013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53B6BC-7475-8F4C-A3D0-8AC7A42C332B}"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86978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53B6BC-7475-8F4C-A3D0-8AC7A42C332B}"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39564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53B6BC-7475-8F4C-A3D0-8AC7A42C332B}"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98296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53B6BC-7475-8F4C-A3D0-8AC7A42C332B}"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11160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53B6BC-7475-8F4C-A3D0-8AC7A42C332B}"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810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53B6BC-7475-8F4C-A3D0-8AC7A42C332B}"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971679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53B6BC-7475-8F4C-A3D0-8AC7A42C332B}" type="datetimeFigureOut">
              <a:rPr lang="en-US" smtClean="0"/>
              <a:t>9/5/16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54859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53B6BC-7475-8F4C-A3D0-8AC7A42C332B}" type="datetimeFigureOut">
              <a:rPr lang="en-US" smtClean="0"/>
              <a:t>9/5/16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88885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53B6BC-7475-8F4C-A3D0-8AC7A42C332B}" type="datetimeFigureOut">
              <a:rPr lang="en-US" smtClean="0"/>
              <a:t>9/5/16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1891555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53B6BC-7475-8F4C-A3D0-8AC7A42C332B}"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25848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53B6BC-7475-8F4C-A3D0-8AC7A42C332B}"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F3F48-920B-2248-B042-E841D3B7D0CD}" type="slidenum">
              <a:rPr lang="en-US" smtClean="0"/>
              <a:t>‹#›</a:t>
            </a:fld>
            <a:endParaRPr lang="en-US"/>
          </a:p>
        </p:txBody>
      </p:sp>
    </p:spTree>
    <p:extLst>
      <p:ext uri="{BB962C8B-B14F-4D97-AF65-F5344CB8AC3E}">
        <p14:creationId xmlns:p14="http://schemas.microsoft.com/office/powerpoint/2010/main" val="650900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horzBrick">
          <a:fgClr>
            <a:schemeClr val="accent1"/>
          </a:fgClr>
          <a:bgClr>
            <a:schemeClr val="accent1">
              <a:lumMod val="40000"/>
              <a:lumOff val="60000"/>
            </a:schemeClr>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3B6BC-7475-8F4C-A3D0-8AC7A42C332B}" type="datetimeFigureOut">
              <a:rPr lang="en-US" smtClean="0"/>
              <a:t>9/5/16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F3F48-920B-2248-B042-E841D3B7D0CD}" type="slidenum">
              <a:rPr lang="en-US" smtClean="0"/>
              <a:t>‹#›</a:t>
            </a:fld>
            <a:endParaRPr lang="en-US"/>
          </a:p>
        </p:txBody>
      </p:sp>
    </p:spTree>
    <p:extLst>
      <p:ext uri="{BB962C8B-B14F-4D97-AF65-F5344CB8AC3E}">
        <p14:creationId xmlns:p14="http://schemas.microsoft.com/office/powerpoint/2010/main" val="1500551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 Id="rId3"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 Id="rId3" Type="http://schemas.openxmlformats.org/officeDocument/2006/relationships/image" Target="../media/image4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1.xml"/><Relationship Id="rId2" Type="http://schemas.openxmlformats.org/officeDocument/2006/relationships/image" Target="../media/image4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 Id="rId3" Type="http://schemas.openxmlformats.org/officeDocument/2006/relationships/image" Target="../media/image4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2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54.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 Id="rId3" Type="http://schemas.openxmlformats.org/officeDocument/2006/relationships/image" Target="../media/image67.jpg"/></Relationships>
</file>

<file path=ppt/slides/_rels/slide56.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57.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g"/><Relationship Id="rId3" Type="http://schemas.openxmlformats.org/officeDocument/2006/relationships/image" Target="../media/image7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jp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image" Target="../media/image81.jpeg"/></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4"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89.jpeg"/><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jpeg"/><Relationship Id="rId1" Type="http://schemas.openxmlformats.org/officeDocument/2006/relationships/slideLayout" Target="../slideLayouts/slideLayout2.xml"/><Relationship Id="rId2" Type="http://schemas.openxmlformats.org/officeDocument/2006/relationships/image" Target="../media/image9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rivdis.sr.unh.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 Id="rId3"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jpg"/><Relationship Id="rId3" Type="http://schemas.openxmlformats.org/officeDocument/2006/relationships/image" Target="../media/image9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1.gif"/><Relationship Id="rId4" Type="http://schemas.openxmlformats.org/officeDocument/2006/relationships/image" Target="../media/image102.gif"/><Relationship Id="rId5" Type="http://schemas.openxmlformats.org/officeDocument/2006/relationships/image" Target="../media/image103.gif"/><Relationship Id="rId1" Type="http://schemas.openxmlformats.org/officeDocument/2006/relationships/slideLayout" Target="../slideLayouts/slideLayout1.xml"/><Relationship Id="rId2" Type="http://schemas.openxmlformats.org/officeDocument/2006/relationships/image" Target="../media/image100.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gif"/><Relationship Id="rId3" Type="http://schemas.openxmlformats.org/officeDocument/2006/relationships/image" Target="../media/image10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gif"/><Relationship Id="rId3" Type="http://schemas.openxmlformats.org/officeDocument/2006/relationships/image" Target="../media/image111.gif"/></Relationships>
</file>

<file path=ppt/slides/_rels/slide84.xml.rels><?xml version="1.0" encoding="UTF-8" standalone="yes"?>
<Relationships xmlns="http://schemas.openxmlformats.org/package/2006/relationships"><Relationship Id="rId3" Type="http://schemas.openxmlformats.org/officeDocument/2006/relationships/image" Target="../media/image112.gi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5.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1" Type="http://schemas.openxmlformats.org/officeDocument/2006/relationships/slideLayout" Target="../slideLayouts/slideLayout1.xml"/><Relationship Id="rId2" Type="http://schemas.openxmlformats.org/officeDocument/2006/relationships/image" Target="../media/image114.emf"/></Relationships>
</file>

<file path=ppt/slides/_rels/slide86.xml.rels><?xml version="1.0" encoding="UTF-8" standalone="yes"?>
<Relationships xmlns="http://schemas.openxmlformats.org/package/2006/relationships"><Relationship Id="rId3" Type="http://schemas.openxmlformats.org/officeDocument/2006/relationships/image" Target="../media/image118.gif"/><Relationship Id="rId4" Type="http://schemas.openxmlformats.org/officeDocument/2006/relationships/image" Target="../media/image119.gif"/><Relationship Id="rId5" Type="http://schemas.openxmlformats.org/officeDocument/2006/relationships/image" Target="../media/image120.gif"/><Relationship Id="rId1" Type="http://schemas.openxmlformats.org/officeDocument/2006/relationships/slideLayout" Target="../slideLayouts/slideLayout1.xml"/><Relationship Id="rId2" Type="http://schemas.openxmlformats.org/officeDocument/2006/relationships/image" Target="../media/image117.gif"/></Relationships>
</file>

<file path=ppt/slides/_rels/slide87.xml.rels><?xml version="1.0" encoding="UTF-8" standalone="yes"?>
<Relationships xmlns="http://schemas.openxmlformats.org/package/2006/relationships"><Relationship Id="rId3" Type="http://schemas.openxmlformats.org/officeDocument/2006/relationships/image" Target="../media/image118.gif"/><Relationship Id="rId4" Type="http://schemas.openxmlformats.org/officeDocument/2006/relationships/image" Target="../media/image122.gif"/><Relationship Id="rId5" Type="http://schemas.openxmlformats.org/officeDocument/2006/relationships/image" Target="../media/image123.gif"/><Relationship Id="rId6" Type="http://schemas.openxmlformats.org/officeDocument/2006/relationships/image" Target="../media/image124.gif"/><Relationship Id="rId1" Type="http://schemas.openxmlformats.org/officeDocument/2006/relationships/slideLayout" Target="../slideLayouts/slideLayout2.xml"/><Relationship Id="rId2" Type="http://schemas.openxmlformats.org/officeDocument/2006/relationships/image" Target="../media/image121.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179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2" descr="bou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0"/>
            <a:ext cx="5857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79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3" descr="D:\oz\kristineberg\figs\boxc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91440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593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descr="ha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700088"/>
            <a:ext cx="9315450" cy="825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98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4" descr="I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31839"/>
            <a:ext cx="9144000"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Text Box 5"/>
          <p:cNvSpPr txBox="1">
            <a:spLocks noChangeArrowheads="1"/>
          </p:cNvSpPr>
          <p:nvPr/>
        </p:nvSpPr>
        <p:spPr bwMode="auto">
          <a:xfrm>
            <a:off x="8382000" y="2057400"/>
            <a:ext cx="2273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en-US"/>
              <a:t>O</a:t>
            </a:r>
            <a:r>
              <a:rPr lang="tr-TR" altLang="en-US"/>
              <a:t>ğ</a:t>
            </a:r>
            <a:r>
              <a:rPr lang="en-US" altLang="en-US"/>
              <a:t>uz et al., 1991</a:t>
            </a:r>
          </a:p>
        </p:txBody>
      </p:sp>
    </p:spTree>
    <p:extLst>
      <p:ext uri="{BB962C8B-B14F-4D97-AF65-F5344CB8AC3E}">
        <p14:creationId xmlns:p14="http://schemas.microsoft.com/office/powerpoint/2010/main" val="867238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28FEB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550" y="0"/>
            <a:ext cx="4210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3" descr="17FEB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957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descr="9LU_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61914"/>
            <a:ext cx="7162800" cy="681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827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descr="n_bssxd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6" y="-3505200"/>
            <a:ext cx="8886825" cy="1257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845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0701" y="893764"/>
            <a:ext cx="6130925"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34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descr="bsx.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6764" y="-20638"/>
            <a:ext cx="5526087"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976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2" descr="sl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658814"/>
            <a:ext cx="8796338" cy="1244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ext Box 3"/>
          <p:cNvSpPr txBox="1">
            <a:spLocks noChangeArrowheads="1"/>
          </p:cNvSpPr>
          <p:nvPr/>
        </p:nvSpPr>
        <p:spPr bwMode="auto">
          <a:xfrm>
            <a:off x="2460626" y="152400"/>
            <a:ext cx="279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spcBef>
                <a:spcPct val="50000"/>
              </a:spcBef>
            </a:pPr>
            <a:r>
              <a:rPr lang="en-US" altLang="en-US" sz="1800"/>
              <a:t>Özsoy et al., 2001</a:t>
            </a:r>
          </a:p>
        </p:txBody>
      </p:sp>
    </p:spTree>
    <p:extLst>
      <p:ext uri="{BB962C8B-B14F-4D97-AF65-F5344CB8AC3E}">
        <p14:creationId xmlns:p14="http://schemas.microsoft.com/office/powerpoint/2010/main" val="529518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5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88963"/>
            <a:ext cx="975360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149276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4" descr="tsino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638"/>
            <a:ext cx="8229600" cy="689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897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25" y="368300"/>
            <a:ext cx="8269288" cy="63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3"/>
          <p:cNvSpPr>
            <a:spLocks noChangeArrowheads="1"/>
          </p:cNvSpPr>
          <p:nvPr/>
        </p:nvSpPr>
        <p:spPr bwMode="auto">
          <a:xfrm>
            <a:off x="8382000" y="609601"/>
            <a:ext cx="18415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tr-TR" altLang="en-US" sz="1800"/>
              <a:t>Özsoy et al., 1993</a:t>
            </a:r>
            <a:endParaRPr lang="en-US" altLang="en-US" sz="1800"/>
          </a:p>
        </p:txBody>
      </p:sp>
    </p:spTree>
    <p:extLst>
      <p:ext uri="{BB962C8B-B14F-4D97-AF65-F5344CB8AC3E}">
        <p14:creationId xmlns:p14="http://schemas.microsoft.com/office/powerpoint/2010/main" val="1526054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I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60351"/>
            <a:ext cx="8532813" cy="631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398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6" descr="I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172575"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946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2" descr="I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
            <a:ext cx="7772400"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Text Box 3"/>
          <p:cNvSpPr txBox="1">
            <a:spLocks noChangeArrowheads="1"/>
          </p:cNvSpPr>
          <p:nvPr/>
        </p:nvSpPr>
        <p:spPr bwMode="auto">
          <a:xfrm>
            <a:off x="2193926" y="5534025"/>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128"/>
              </a:defRPr>
            </a:lvl1pPr>
            <a:lvl2pPr marL="742950" indent="-285750" eaLnBrk="0" hangingPunct="0">
              <a:defRPr sz="2400" u="sng">
                <a:solidFill>
                  <a:schemeClr val="tx1"/>
                </a:solidFill>
                <a:latin typeface="Arial" charset="0"/>
                <a:ea typeface="ＭＳ Ｐゴシック" charset="-128"/>
              </a:defRPr>
            </a:lvl2pPr>
            <a:lvl3pPr marL="1143000" indent="-228600" eaLnBrk="0" hangingPunct="0">
              <a:defRPr sz="2400" u="sng">
                <a:solidFill>
                  <a:schemeClr val="tx1"/>
                </a:solidFill>
                <a:latin typeface="Arial" charset="0"/>
                <a:ea typeface="ＭＳ Ｐゴシック" charset="-128"/>
              </a:defRPr>
            </a:lvl3pPr>
            <a:lvl4pPr marL="1600200" indent="-228600" eaLnBrk="0" hangingPunct="0">
              <a:defRPr sz="2400" u="sng">
                <a:solidFill>
                  <a:schemeClr val="tx1"/>
                </a:solidFill>
                <a:latin typeface="Arial" charset="0"/>
                <a:ea typeface="ＭＳ Ｐゴシック" charset="-128"/>
              </a:defRPr>
            </a:lvl4pPr>
            <a:lvl5pPr marL="2057400" indent="-228600" eaLnBrk="0" hangingPunct="0">
              <a:defRPr sz="2400" u="sng">
                <a:solidFill>
                  <a:schemeClr val="tx1"/>
                </a:solidFill>
                <a:latin typeface="Arial" charset="0"/>
                <a:ea typeface="ＭＳ Ｐゴシック" charset="-128"/>
              </a:defRPr>
            </a:lvl5pPr>
            <a:lvl6pPr marL="2514600" indent="-228600" eaLnBrk="0" fontAlgn="base" hangingPunct="0">
              <a:spcBef>
                <a:spcPct val="0"/>
              </a:spcBef>
              <a:spcAft>
                <a:spcPct val="0"/>
              </a:spcAft>
              <a:defRPr sz="2400" u="sng">
                <a:solidFill>
                  <a:schemeClr val="tx1"/>
                </a:solidFill>
                <a:latin typeface="Arial" charset="0"/>
                <a:ea typeface="ＭＳ Ｐゴシック" charset="-128"/>
              </a:defRPr>
            </a:lvl6pPr>
            <a:lvl7pPr marL="2971800" indent="-228600" eaLnBrk="0" fontAlgn="base" hangingPunct="0">
              <a:spcBef>
                <a:spcPct val="0"/>
              </a:spcBef>
              <a:spcAft>
                <a:spcPct val="0"/>
              </a:spcAft>
              <a:defRPr sz="2400" u="sng">
                <a:solidFill>
                  <a:schemeClr val="tx1"/>
                </a:solidFill>
                <a:latin typeface="Arial" charset="0"/>
                <a:ea typeface="ＭＳ Ｐゴシック" charset="-128"/>
              </a:defRPr>
            </a:lvl7pPr>
            <a:lvl8pPr marL="3429000" indent="-228600" eaLnBrk="0" fontAlgn="base" hangingPunct="0">
              <a:spcBef>
                <a:spcPct val="0"/>
              </a:spcBef>
              <a:spcAft>
                <a:spcPct val="0"/>
              </a:spcAft>
              <a:defRPr sz="2400" u="sng">
                <a:solidFill>
                  <a:schemeClr val="tx1"/>
                </a:solidFill>
                <a:latin typeface="Arial" charset="0"/>
                <a:ea typeface="ＭＳ Ｐゴシック" charset="-128"/>
              </a:defRPr>
            </a:lvl8pPr>
            <a:lvl9pPr marL="3886200" indent="-228600" eaLnBrk="0" fontAlgn="base" hangingPunct="0">
              <a:spcBef>
                <a:spcPct val="0"/>
              </a:spcBef>
              <a:spcAft>
                <a:spcPct val="0"/>
              </a:spcAft>
              <a:defRPr sz="2400" u="sng">
                <a:solidFill>
                  <a:schemeClr val="tx1"/>
                </a:solidFill>
                <a:latin typeface="Arial" charset="0"/>
                <a:ea typeface="ＭＳ Ｐゴシック" charset="-128"/>
              </a:defRPr>
            </a:lvl9pPr>
          </a:lstStyle>
          <a:p>
            <a:pPr eaLnBrk="1" hangingPunct="1"/>
            <a:r>
              <a:rPr lang="en-US" altLang="en-US" sz="1800"/>
              <a:t>Özsoy et al., 1993</a:t>
            </a:r>
          </a:p>
        </p:txBody>
      </p:sp>
    </p:spTree>
    <p:extLst>
      <p:ext uri="{BB962C8B-B14F-4D97-AF65-F5344CB8AC3E}">
        <p14:creationId xmlns:p14="http://schemas.microsoft.com/office/powerpoint/2010/main" val="1423250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I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676400"/>
            <a:ext cx="913447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394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I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1"/>
            <a:ext cx="91440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56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96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1751"/>
            <a:ext cx="70866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57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con_t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469900"/>
            <a:ext cx="5338763"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0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470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descr="out-map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6350"/>
            <a:ext cx="4513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4" name="Picture 2" descr="out-map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4214" y="0"/>
            <a:ext cx="49037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265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descr="out-map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196975"/>
            <a:ext cx="548005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2" descr="out-map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6138" y="765175"/>
            <a:ext cx="4741862"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1842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descr="or-ma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417513"/>
            <a:ext cx="4176712"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Picture 2" descr="or-b2.jpg"/>
          <p:cNvPicPr>
            <a:picLocks noChangeAspect="1"/>
          </p:cNvPicPr>
          <p:nvPr/>
        </p:nvPicPr>
        <p:blipFill>
          <a:blip r:embed="rId3">
            <a:extLst>
              <a:ext uri="{28A0092B-C50C-407E-A947-70E740481C1C}">
                <a14:useLocalDpi xmlns:a14="http://schemas.microsoft.com/office/drawing/2010/main" val="0"/>
              </a:ext>
            </a:extLst>
          </a:blip>
          <a:srcRect r="47910"/>
          <a:stretch>
            <a:fillRect/>
          </a:stretch>
        </p:blipFill>
        <p:spPr bwMode="auto">
          <a:xfrm>
            <a:off x="6743701" y="404814"/>
            <a:ext cx="2989263"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3" descr="or-b3.jpg"/>
          <p:cNvPicPr>
            <a:picLocks noChangeAspect="1"/>
          </p:cNvPicPr>
          <p:nvPr/>
        </p:nvPicPr>
        <p:blipFill>
          <a:blip r:embed="rId4">
            <a:extLst>
              <a:ext uri="{28A0092B-C50C-407E-A947-70E740481C1C}">
                <a14:useLocalDpi xmlns:a14="http://schemas.microsoft.com/office/drawing/2010/main" val="0"/>
              </a:ext>
            </a:extLst>
          </a:blip>
          <a:srcRect r="48029"/>
          <a:stretch>
            <a:fillRect/>
          </a:stretch>
        </p:blipFill>
        <p:spPr bwMode="auto">
          <a:xfrm>
            <a:off x="6167439" y="3213100"/>
            <a:ext cx="31194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4" descr="or-b5.jpg"/>
          <p:cNvPicPr>
            <a:picLocks noChangeAspect="1"/>
          </p:cNvPicPr>
          <p:nvPr/>
        </p:nvPicPr>
        <p:blipFill>
          <a:blip r:embed="rId5">
            <a:extLst>
              <a:ext uri="{28A0092B-C50C-407E-A947-70E740481C1C}">
                <a14:useLocalDpi xmlns:a14="http://schemas.microsoft.com/office/drawing/2010/main" val="0"/>
              </a:ext>
            </a:extLst>
          </a:blip>
          <a:srcRect l="-1552" t="-49995" r="52705" b="50555"/>
          <a:stretch>
            <a:fillRect/>
          </a:stretch>
        </p:blipFill>
        <p:spPr bwMode="auto">
          <a:xfrm>
            <a:off x="3000376" y="-242888"/>
            <a:ext cx="2797175" cy="681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287714" y="44450"/>
            <a:ext cx="2224087" cy="338138"/>
          </a:xfrm>
          <a:prstGeom prst="rect">
            <a:avLst/>
          </a:prstGeom>
          <a:solidFill>
            <a:srgbClr val="FFFF00"/>
          </a:solidFill>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en-US" sz="1600">
                <a:solidFill>
                  <a:srgbClr val="508709"/>
                </a:solidFill>
              </a:rPr>
              <a:t>Oğuz and Rozman, 1991</a:t>
            </a:r>
          </a:p>
        </p:txBody>
      </p:sp>
    </p:spTree>
    <p:extLst>
      <p:ext uri="{BB962C8B-B14F-4D97-AF65-F5344CB8AC3E}">
        <p14:creationId xmlns:p14="http://schemas.microsoft.com/office/powerpoint/2010/main" val="18163155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descr="o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692150"/>
            <a:ext cx="68103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9193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descr="out-ddiff.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0"/>
            <a:ext cx="459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422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4" descr="pottemp2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7" y="-19050"/>
            <a:ext cx="9305926"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5"/>
          <p:cNvSpPr txBox="1">
            <a:spLocks noChangeArrowheads="1"/>
          </p:cNvSpPr>
          <p:nvPr/>
        </p:nvSpPr>
        <p:spPr bwMode="auto">
          <a:xfrm>
            <a:off x="1724026" y="5654676"/>
            <a:ext cx="101752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ea typeface="ＭＳ Ｐゴシック" charset="0"/>
              </a:rPr>
              <a:t>interface</a:t>
            </a:r>
          </a:p>
          <a:p>
            <a:pPr>
              <a:defRPr/>
            </a:pPr>
            <a:r>
              <a:rPr lang="en-US">
                <a:ea typeface="ＭＳ Ｐゴシック" charset="0"/>
              </a:rPr>
              <a:t>Ri=600</a:t>
            </a:r>
          </a:p>
        </p:txBody>
      </p:sp>
      <p:sp>
        <p:nvSpPr>
          <p:cNvPr id="97286" name="Text Box 6"/>
          <p:cNvSpPr txBox="1">
            <a:spLocks noChangeArrowheads="1"/>
          </p:cNvSpPr>
          <p:nvPr/>
        </p:nvSpPr>
        <p:spPr bwMode="auto">
          <a:xfrm>
            <a:off x="4178300" y="6324600"/>
            <a:ext cx="3517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tr-TR" altLang="en-US"/>
              <a:t>Özsoy and Beşiktepe, 1994</a:t>
            </a:r>
            <a:endParaRPr lang="en-US" altLang="en-US"/>
          </a:p>
        </p:txBody>
      </p:sp>
    </p:spTree>
    <p:extLst>
      <p:ext uri="{BB962C8B-B14F-4D97-AF65-F5344CB8AC3E}">
        <p14:creationId xmlns:p14="http://schemas.microsoft.com/office/powerpoint/2010/main" val="972905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5"/>
          <p:cNvSpPr>
            <a:spLocks noChangeArrowheads="1"/>
          </p:cNvSpPr>
          <p:nvPr/>
        </p:nvSpPr>
        <p:spPr bwMode="auto">
          <a:xfrm>
            <a:off x="1524001" y="-63008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tr-TR" altLang="en-US"/>
          </a:p>
        </p:txBody>
      </p:sp>
      <p:sp>
        <p:nvSpPr>
          <p:cNvPr id="51202" name="Rectangle 6"/>
          <p:cNvSpPr>
            <a:spLocks noGrp="1" noChangeArrowheads="1"/>
          </p:cNvSpPr>
          <p:nvPr>
            <p:ph type="title"/>
          </p:nvPr>
        </p:nvSpPr>
        <p:spPr>
          <a:xfrm>
            <a:off x="8543926" y="0"/>
            <a:ext cx="2124075" cy="5949950"/>
          </a:xfrm>
          <a:noFill/>
        </p:spPr>
        <p:txBody>
          <a:bodyPr/>
          <a:lstStyle/>
          <a:p>
            <a:r>
              <a:rPr lang="tr-TR" altLang="en-US" sz="1800" b="1">
                <a:solidFill>
                  <a:srgbClr val="FF0066"/>
                </a:solidFill>
                <a:latin typeface="Arial" charset="0"/>
              </a:rPr>
              <a:t>Suboxic zone is larger in the central basin </a:t>
            </a:r>
            <a:br>
              <a:rPr lang="tr-TR" altLang="en-US" sz="1800" b="1">
                <a:solidFill>
                  <a:srgbClr val="FF0066"/>
                </a:solidFill>
                <a:latin typeface="Arial" charset="0"/>
              </a:rPr>
            </a:br>
            <a:r>
              <a:rPr lang="tr-TR" altLang="en-US" sz="1800" b="1">
                <a:solidFill>
                  <a:srgbClr val="FF0066"/>
                </a:solidFill>
                <a:latin typeface="Arial" charset="0"/>
              </a:rPr>
              <a:t> </a:t>
            </a:r>
            <a:br>
              <a:rPr lang="tr-TR" altLang="en-US" sz="1800" b="1">
                <a:solidFill>
                  <a:srgbClr val="FF0066"/>
                </a:solidFill>
                <a:latin typeface="Arial" charset="0"/>
              </a:rPr>
            </a:br>
            <a:r>
              <a:rPr lang="tr-TR" altLang="en-US" sz="1800" b="1">
                <a:solidFill>
                  <a:srgbClr val="FF0066"/>
                </a:solidFill>
                <a:latin typeface="Arial" charset="0"/>
              </a:rPr>
              <a:t>O</a:t>
            </a:r>
            <a:r>
              <a:rPr lang="tr-TR" altLang="en-US" sz="1800" b="1" baseline="-25000">
                <a:solidFill>
                  <a:srgbClr val="FF0066"/>
                </a:solidFill>
                <a:latin typeface="Arial" charset="0"/>
              </a:rPr>
              <a:t>2</a:t>
            </a:r>
            <a:r>
              <a:rPr lang="tr-TR" altLang="en-US" sz="1800" b="1">
                <a:solidFill>
                  <a:srgbClr val="FF0066"/>
                </a:solidFill>
                <a:latin typeface="Arial" charset="0"/>
              </a:rPr>
              <a:t> penetrates at greater depths in SW coastal zone </a:t>
            </a:r>
            <a:br>
              <a:rPr lang="tr-TR" altLang="en-US" sz="1800" b="1">
                <a:solidFill>
                  <a:srgbClr val="FF0066"/>
                </a:solidFill>
                <a:latin typeface="Arial" charset="0"/>
              </a:rPr>
            </a:br>
            <a:r>
              <a:rPr lang="tr-TR" altLang="en-US" sz="1800" b="1">
                <a:solidFill>
                  <a:srgbClr val="FF0066"/>
                </a:solidFill>
                <a:latin typeface="Arial" charset="0"/>
              </a:rPr>
              <a:t/>
            </a:r>
            <a:br>
              <a:rPr lang="tr-TR" altLang="en-US" sz="1800" b="1">
                <a:solidFill>
                  <a:srgbClr val="FF0066"/>
                </a:solidFill>
                <a:latin typeface="Arial" charset="0"/>
              </a:rPr>
            </a:br>
            <a:r>
              <a:rPr lang="tr-TR" altLang="en-US" sz="1800" b="1">
                <a:solidFill>
                  <a:srgbClr val="FF0066"/>
                </a:solidFill>
                <a:latin typeface="Arial" charset="0"/>
              </a:rPr>
              <a:t>Similar features at similar density surfaces </a:t>
            </a:r>
            <a:br>
              <a:rPr lang="tr-TR" altLang="en-US" sz="1800" b="1">
                <a:solidFill>
                  <a:srgbClr val="FF0066"/>
                </a:solidFill>
                <a:latin typeface="Arial" charset="0"/>
              </a:rPr>
            </a:br>
            <a:r>
              <a:rPr lang="tr-TR" altLang="en-US" sz="1800" b="1">
                <a:solidFill>
                  <a:srgbClr val="FF0066"/>
                </a:solidFill>
                <a:latin typeface="Arial" charset="0"/>
              </a:rPr>
              <a:t/>
            </a:r>
            <a:br>
              <a:rPr lang="tr-TR" altLang="en-US" sz="1800" b="1">
                <a:solidFill>
                  <a:srgbClr val="FF0066"/>
                </a:solidFill>
                <a:latin typeface="Arial" charset="0"/>
              </a:rPr>
            </a:br>
            <a:r>
              <a:rPr lang="tr-TR" altLang="en-US" sz="1800" b="1">
                <a:solidFill>
                  <a:srgbClr val="FF0066"/>
                </a:solidFill>
                <a:latin typeface="Arial" charset="0"/>
              </a:rPr>
              <a:t>Secondary nitrate peaks due to lateral introsions </a:t>
            </a:r>
            <a:r>
              <a:rPr lang="tr-TR" altLang="en-US" sz="1800" b="1">
                <a:latin typeface="Arial" charset="0"/>
              </a:rPr>
              <a:t/>
            </a:r>
            <a:br>
              <a:rPr lang="tr-TR" altLang="en-US" sz="1800" b="1">
                <a:latin typeface="Arial" charset="0"/>
              </a:rPr>
            </a:br>
            <a:r>
              <a:rPr lang="tr-TR" altLang="en-US" sz="1800" b="1">
                <a:latin typeface="Arial" charset="0"/>
              </a:rPr>
              <a:t/>
            </a:r>
            <a:br>
              <a:rPr lang="tr-TR" altLang="en-US" sz="1800" b="1">
                <a:latin typeface="Arial" charset="0"/>
              </a:rPr>
            </a:br>
            <a:r>
              <a:rPr lang="tr-TR" altLang="en-US" sz="1800" b="1">
                <a:solidFill>
                  <a:srgbClr val="000066"/>
                </a:solidFill>
                <a:latin typeface="Arial" charset="0"/>
              </a:rPr>
              <a:t>Apparent nitrite peaks in the anoxic intrface  zone</a:t>
            </a:r>
            <a:endParaRPr lang="tr-TR" altLang="en-US" sz="1800">
              <a:solidFill>
                <a:srgbClr val="FF0066"/>
              </a:solidFill>
              <a:latin typeface="Arial" charset="0"/>
            </a:endParaRPr>
          </a:p>
        </p:txBody>
      </p:sp>
      <p:sp>
        <p:nvSpPr>
          <p:cNvPr id="51203" name="Rectangle 8"/>
          <p:cNvSpPr>
            <a:spLocks noChangeArrowheads="1"/>
          </p:cNvSpPr>
          <p:nvPr/>
        </p:nvSpPr>
        <p:spPr bwMode="auto">
          <a:xfrm>
            <a:off x="1524001" y="45576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tr-TR" altLang="en-US"/>
          </a:p>
        </p:txBody>
      </p:sp>
      <p:pic>
        <p:nvPicPr>
          <p:cNvPr id="51204" name="Picture 1" descr="ch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12713"/>
            <a:ext cx="68961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4844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5"/>
          <p:cNvSpPr>
            <a:spLocks noChangeArrowheads="1"/>
          </p:cNvSpPr>
          <p:nvPr/>
        </p:nvSpPr>
        <p:spPr bwMode="auto">
          <a:xfrm>
            <a:off x="1524001" y="-91187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tr-TR" altLang="en-US"/>
          </a:p>
        </p:txBody>
      </p:sp>
      <p:sp>
        <p:nvSpPr>
          <p:cNvPr id="52226" name="Rectangle 6"/>
          <p:cNvSpPr>
            <a:spLocks noGrp="1" noChangeArrowheads="1"/>
          </p:cNvSpPr>
          <p:nvPr>
            <p:ph type="title"/>
          </p:nvPr>
        </p:nvSpPr>
        <p:spPr>
          <a:xfrm>
            <a:off x="8328026" y="549276"/>
            <a:ext cx="2195513" cy="5256213"/>
          </a:xfrm>
          <a:noFill/>
        </p:spPr>
        <p:txBody>
          <a:bodyPr/>
          <a:lstStyle/>
          <a:p>
            <a:r>
              <a:rPr lang="tr-TR" altLang="en-US" sz="1800">
                <a:solidFill>
                  <a:srgbClr val="FF0066"/>
                </a:solidFill>
                <a:latin typeface="Arial" charset="0"/>
              </a:rPr>
              <a:t>May-June 2001 Cruise:</a:t>
            </a:r>
            <a:br>
              <a:rPr lang="tr-TR" altLang="en-US" sz="1800">
                <a:solidFill>
                  <a:srgbClr val="FF0066"/>
                </a:solidFill>
                <a:latin typeface="Arial" charset="0"/>
              </a:rPr>
            </a:br>
            <a:r>
              <a:rPr lang="tr-TR" altLang="en-US" sz="1800">
                <a:latin typeface="Arial" charset="0"/>
              </a:rPr>
              <a:t/>
            </a:r>
            <a:br>
              <a:rPr lang="tr-TR" altLang="en-US" sz="1800">
                <a:latin typeface="Arial" charset="0"/>
              </a:rPr>
            </a:br>
            <a:r>
              <a:rPr lang="tr-TR" altLang="en-US" sz="1800">
                <a:solidFill>
                  <a:schemeClr val="hlink"/>
                </a:solidFill>
                <a:latin typeface="Arial" charset="0"/>
              </a:rPr>
              <a:t>Similar verical features at similar density surfaces in the suboxic- anoxic transition zone</a:t>
            </a:r>
            <a:r>
              <a:rPr lang="tr-TR" altLang="en-US" sz="1800">
                <a:solidFill>
                  <a:srgbClr val="000066"/>
                </a:solidFill>
                <a:latin typeface="Arial" charset="0"/>
              </a:rPr>
              <a:t/>
            </a:r>
            <a:br>
              <a:rPr lang="tr-TR" altLang="en-US" sz="1800">
                <a:solidFill>
                  <a:srgbClr val="000066"/>
                </a:solidFill>
                <a:latin typeface="Arial" charset="0"/>
              </a:rPr>
            </a:br>
            <a:r>
              <a:rPr lang="tr-TR" altLang="en-US" sz="1800">
                <a:solidFill>
                  <a:srgbClr val="000066"/>
                </a:solidFill>
                <a:latin typeface="Arial" charset="0"/>
              </a:rPr>
              <a:t/>
            </a:r>
            <a:br>
              <a:rPr lang="tr-TR" altLang="en-US" sz="1800">
                <a:solidFill>
                  <a:srgbClr val="000066"/>
                </a:solidFill>
                <a:latin typeface="Arial" charset="0"/>
              </a:rPr>
            </a:br>
            <a:r>
              <a:rPr lang="tr-TR" altLang="en-US" sz="1800">
                <a:solidFill>
                  <a:srgbClr val="FF0066"/>
                </a:solidFill>
                <a:latin typeface="Arial" charset="0"/>
              </a:rPr>
              <a:t>Thick PO</a:t>
            </a:r>
            <a:r>
              <a:rPr lang="tr-TR" altLang="en-US" sz="1800" baseline="-25000">
                <a:solidFill>
                  <a:srgbClr val="FF0066"/>
                </a:solidFill>
                <a:latin typeface="Arial" charset="0"/>
              </a:rPr>
              <a:t>4</a:t>
            </a:r>
            <a:r>
              <a:rPr lang="tr-TR" altLang="en-US" sz="1800">
                <a:solidFill>
                  <a:srgbClr val="FF0066"/>
                </a:solidFill>
                <a:latin typeface="Arial" charset="0"/>
              </a:rPr>
              <a:t> minimum </a:t>
            </a:r>
            <a:r>
              <a:rPr lang="tr-TR" altLang="en-US" sz="1800" baseline="-25000">
                <a:solidFill>
                  <a:srgbClr val="FF0066"/>
                </a:solidFill>
                <a:latin typeface="Arial" charset="0"/>
              </a:rPr>
              <a:t> </a:t>
            </a:r>
            <a:r>
              <a:rPr lang="tr-TR" altLang="en-US" sz="1800">
                <a:solidFill>
                  <a:srgbClr val="FF0066"/>
                </a:solidFill>
                <a:latin typeface="Arial" charset="0"/>
              </a:rPr>
              <a:t>in the central B.</a:t>
            </a:r>
            <a:br>
              <a:rPr lang="tr-TR" altLang="en-US" sz="1800">
                <a:solidFill>
                  <a:srgbClr val="FF0066"/>
                </a:solidFill>
                <a:latin typeface="Arial" charset="0"/>
              </a:rPr>
            </a:br>
            <a:r>
              <a:rPr lang="tr-TR" altLang="en-US" sz="1800">
                <a:solidFill>
                  <a:srgbClr val="FF0066"/>
                </a:solidFill>
                <a:latin typeface="Arial" charset="0"/>
              </a:rPr>
              <a:t/>
            </a:r>
            <a:br>
              <a:rPr lang="tr-TR" altLang="en-US" sz="1800">
                <a:solidFill>
                  <a:srgbClr val="FF0066"/>
                </a:solidFill>
                <a:latin typeface="Arial" charset="0"/>
              </a:rPr>
            </a:br>
            <a:r>
              <a:rPr lang="tr-TR" altLang="en-US" sz="1800">
                <a:latin typeface="Arial" charset="0"/>
              </a:rPr>
              <a:t>Ondulating vertical features in the transition zone of SW coastal zone </a:t>
            </a:r>
            <a:br>
              <a:rPr lang="tr-TR" altLang="en-US" sz="1800">
                <a:latin typeface="Arial" charset="0"/>
              </a:rPr>
            </a:br>
            <a:endParaRPr lang="tr-TR" altLang="en-US" sz="1800" baseline="-25000">
              <a:latin typeface="Arial" charset="0"/>
            </a:endParaRPr>
          </a:p>
        </p:txBody>
      </p:sp>
      <p:sp>
        <p:nvSpPr>
          <p:cNvPr id="52227" name="Rectangle 8"/>
          <p:cNvSpPr>
            <a:spLocks noChangeArrowheads="1"/>
          </p:cNvSpPr>
          <p:nvPr/>
        </p:nvSpPr>
        <p:spPr bwMode="auto">
          <a:xfrm>
            <a:off x="1524001" y="4597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endParaRPr lang="tr-TR" altLang="en-US"/>
          </a:p>
        </p:txBody>
      </p:sp>
      <p:pic>
        <p:nvPicPr>
          <p:cNvPr id="52228" name="Picture 1" descr="ch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15888"/>
            <a:ext cx="6502400" cy="665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721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4" descr="j92tr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455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5" descr="j92tur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14" y="0"/>
            <a:ext cx="45735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2053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36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I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9788"/>
            <a:ext cx="914400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65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829027" y="4283448"/>
            <a:ext cx="6701485" cy="1996805"/>
          </a:xfrm>
        </p:spPr>
        <p:txBody>
          <a:bodyPr>
            <a:normAutofit/>
          </a:bodyPr>
          <a:lstStyle/>
          <a:p>
            <a:r>
              <a:rPr lang="en-US" b="1" dirty="0">
                <a:latin typeface="American Typewriter"/>
                <a:cs typeface="American Typewriter"/>
              </a:rPr>
              <a:t>Emin Özsoy, </a:t>
            </a:r>
            <a:r>
              <a:rPr lang="en-US" b="1" dirty="0" err="1">
                <a:latin typeface="American Typewriter"/>
                <a:cs typeface="American Typewriter"/>
              </a:rPr>
              <a:t>Özgür</a:t>
            </a:r>
            <a:r>
              <a:rPr lang="en-US" b="1" dirty="0">
                <a:latin typeface="American Typewriter"/>
                <a:cs typeface="American Typewriter"/>
              </a:rPr>
              <a:t> </a:t>
            </a:r>
            <a:r>
              <a:rPr lang="en-US" b="1" dirty="0" err="1">
                <a:latin typeface="American Typewriter"/>
                <a:cs typeface="American Typewriter"/>
              </a:rPr>
              <a:t>Gürses</a:t>
            </a:r>
            <a:r>
              <a:rPr lang="en-US" b="1" dirty="0">
                <a:latin typeface="American Typewriter"/>
                <a:cs typeface="American Typewriter"/>
              </a:rPr>
              <a:t>, </a:t>
            </a:r>
            <a:r>
              <a:rPr lang="en-US" b="1" dirty="0" err="1">
                <a:latin typeface="American Typewriter"/>
                <a:cs typeface="American Typewriter"/>
              </a:rPr>
              <a:t>Ersin</a:t>
            </a:r>
            <a:r>
              <a:rPr lang="en-US" b="1" dirty="0">
                <a:latin typeface="American Typewriter"/>
                <a:cs typeface="American Typewriter"/>
              </a:rPr>
              <a:t> </a:t>
            </a:r>
            <a:r>
              <a:rPr lang="en-US" b="1" dirty="0" err="1">
                <a:latin typeface="American Typewriter"/>
                <a:cs typeface="American Typewriter"/>
              </a:rPr>
              <a:t>Tutsak</a:t>
            </a:r>
            <a:endParaRPr lang="en-US" b="1" dirty="0">
              <a:latin typeface="American Typewriter"/>
              <a:cs typeface="American Typewriter"/>
            </a:endParaRPr>
          </a:p>
          <a:p>
            <a:pPr algn="ctr">
              <a:lnSpc>
                <a:spcPct val="117000"/>
              </a:lnSpc>
              <a:buClr>
                <a:srgbClr val="E5E5FF"/>
              </a:buClr>
              <a:buSzPct val="100000"/>
              <a:defRPr/>
            </a:pPr>
            <a:r>
              <a:rPr lang="en-US" b="1" dirty="0">
                <a:solidFill>
                  <a:srgbClr val="EC490B"/>
                </a:solidFill>
                <a:effectLst>
                  <a:outerShdw blurRad="38100" dist="38100" dir="2700000" algn="tl">
                    <a:srgbClr val="000000"/>
                  </a:outerShdw>
                </a:effectLst>
                <a:latin typeface="American Typewriter"/>
                <a:cs typeface="American Typewriter"/>
              </a:rPr>
              <a:t>Institute of Marine Sciences, </a:t>
            </a:r>
            <a:endParaRPr lang="tr-TR" b="1" dirty="0">
              <a:solidFill>
                <a:srgbClr val="EC490B"/>
              </a:solidFill>
              <a:effectLst>
                <a:outerShdw blurRad="38100" dist="38100" dir="2700000" algn="tl">
                  <a:srgbClr val="000000"/>
                </a:outerShdw>
              </a:effectLst>
              <a:latin typeface="American Typewriter"/>
              <a:cs typeface="American Typewriter"/>
            </a:endParaRPr>
          </a:p>
          <a:p>
            <a:pPr algn="ctr">
              <a:defRPr/>
            </a:pPr>
            <a:r>
              <a:rPr lang="en-US" b="1" dirty="0">
                <a:solidFill>
                  <a:srgbClr val="EC490B"/>
                </a:solidFill>
                <a:effectLst>
                  <a:outerShdw blurRad="38100" dist="38100" dir="2700000" algn="tl">
                    <a:srgbClr val="000000"/>
                  </a:outerShdw>
                </a:effectLst>
                <a:latin typeface="American Typewriter"/>
                <a:cs typeface="American Typewriter"/>
              </a:rPr>
              <a:t>Middle East Technical University </a:t>
            </a:r>
          </a:p>
          <a:p>
            <a:pPr algn="ctr">
              <a:defRPr/>
            </a:pPr>
            <a:r>
              <a:rPr lang="en-US" b="1" dirty="0" err="1">
                <a:solidFill>
                  <a:srgbClr val="EC490B"/>
                </a:solidFill>
                <a:effectLst>
                  <a:outerShdw blurRad="38100" dist="38100" dir="2700000" algn="tl">
                    <a:srgbClr val="000000"/>
                  </a:outerShdw>
                </a:effectLst>
                <a:latin typeface="American Typewriter"/>
                <a:cs typeface="American Typewriter"/>
              </a:rPr>
              <a:t>Erdemli</a:t>
            </a:r>
            <a:r>
              <a:rPr lang="en-US" b="1" dirty="0">
                <a:solidFill>
                  <a:srgbClr val="EC490B"/>
                </a:solidFill>
                <a:effectLst>
                  <a:outerShdw blurRad="38100" dist="38100" dir="2700000" algn="tl">
                    <a:srgbClr val="000000"/>
                  </a:outerShdw>
                </a:effectLst>
                <a:latin typeface="American Typewriter"/>
                <a:cs typeface="American Typewriter"/>
              </a:rPr>
              <a:t>, </a:t>
            </a:r>
            <a:r>
              <a:rPr lang="en-US" b="1" dirty="0">
                <a:solidFill>
                  <a:srgbClr val="EC490B"/>
                </a:solidFill>
                <a:effectLst>
                  <a:outerShdw blurRad="38100" dist="38100" dir="2700000" algn="tl">
                    <a:srgbClr val="000000"/>
                  </a:outerShdw>
                </a:effectLst>
                <a:latin typeface="American Typewriter"/>
                <a:cs typeface="American Typewriter"/>
              </a:rPr>
              <a:t>Mersin, Turkey</a:t>
            </a:r>
            <a:endParaRPr lang="en-US" b="1" dirty="0">
              <a:solidFill>
                <a:srgbClr val="EC490B"/>
              </a:solidFill>
              <a:effectLst>
                <a:outerShdw blurRad="38100" dist="38100" dir="2700000" algn="tl">
                  <a:srgbClr val="000000"/>
                </a:outerShdw>
              </a:effectLst>
              <a:latin typeface="American Typewriter"/>
              <a:cs typeface="American Typewriter"/>
            </a:endParaRPr>
          </a:p>
          <a:p>
            <a:endParaRPr lang="en-US" dirty="0"/>
          </a:p>
        </p:txBody>
      </p:sp>
      <p:sp>
        <p:nvSpPr>
          <p:cNvPr id="3" name="Title 2"/>
          <p:cNvSpPr>
            <a:spLocks noGrp="1"/>
          </p:cNvSpPr>
          <p:nvPr>
            <p:ph type="ctrTitle"/>
          </p:nvPr>
        </p:nvSpPr>
        <p:spPr>
          <a:xfrm>
            <a:off x="2017795" y="133294"/>
            <a:ext cx="8182865" cy="1948364"/>
          </a:xfrm>
        </p:spPr>
        <p:txBody>
          <a:bodyPr/>
          <a:lstStyle/>
          <a:p>
            <a:pPr marL="182880"/>
            <a:r>
              <a:rPr lang="en-US" sz="3600" dirty="0"/>
              <a:t>Turkish Straits System and Southern Black Sea: Exchange. Mixing and Shelf / Canyon </a:t>
            </a:r>
            <a:r>
              <a:rPr lang="en-US" sz="3600" dirty="0"/>
              <a:t>Interactions</a:t>
            </a:r>
            <a:endParaRPr lang="en-US" sz="4000" dirty="0"/>
          </a:p>
        </p:txBody>
      </p:sp>
      <p:pic>
        <p:nvPicPr>
          <p:cNvPr id="4" name="Picture 6" descr="enst horizantal-edit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352" y="2430224"/>
            <a:ext cx="8602663" cy="150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http://www.ims.metu.edu.tr/LamasYazOkulu/images/ims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43" y="4903890"/>
            <a:ext cx="1439862" cy="1376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0" descr="http://www.ims.metu.edu.tr/LamasYazOkulu/images/metu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4743" y="4932363"/>
            <a:ext cx="1522412" cy="1363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0738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s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70668"/>
            <a:ext cx="9144000" cy="5537024"/>
          </a:xfrm>
          <a:prstGeom prst="rect">
            <a:avLst/>
          </a:prstGeom>
        </p:spPr>
      </p:pic>
      <p:sp>
        <p:nvSpPr>
          <p:cNvPr id="4" name="TextBox 2"/>
          <p:cNvSpPr txBox="1">
            <a:spLocks noChangeArrowheads="1"/>
          </p:cNvSpPr>
          <p:nvPr/>
        </p:nvSpPr>
        <p:spPr bwMode="auto">
          <a:xfrm>
            <a:off x="1710264" y="5756893"/>
            <a:ext cx="8756073" cy="923330"/>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algn="ctr" eaLnBrk="1" hangingPunct="1"/>
            <a:r>
              <a:rPr lang="en-US" sz="1800" dirty="0">
                <a:latin typeface="American Typewriter"/>
                <a:cs typeface="American Typewriter"/>
              </a:rPr>
              <a:t>Turkish </a:t>
            </a:r>
            <a:r>
              <a:rPr lang="en-US" sz="1800" dirty="0" err="1">
                <a:latin typeface="American Typewriter"/>
                <a:cs typeface="American Typewriter"/>
              </a:rPr>
              <a:t>Straita</a:t>
            </a:r>
            <a:r>
              <a:rPr lang="en-US" sz="1800" dirty="0">
                <a:latin typeface="American Typewriter"/>
                <a:cs typeface="American Typewriter"/>
              </a:rPr>
              <a:t> </a:t>
            </a:r>
            <a:r>
              <a:rPr lang="en-US" sz="1800" dirty="0" err="1">
                <a:latin typeface="American Typewriter"/>
                <a:cs typeface="American Typewriter"/>
              </a:rPr>
              <a:t>Sytem</a:t>
            </a:r>
            <a:endParaRPr lang="en-US" sz="1800" dirty="0">
              <a:latin typeface="American Typewriter"/>
              <a:cs typeface="American Typewriter"/>
            </a:endParaRPr>
          </a:p>
          <a:p>
            <a:pPr algn="ctr" eaLnBrk="1" hangingPunct="1"/>
            <a:endParaRPr lang="en-US" sz="1800" dirty="0">
              <a:latin typeface="American Typewriter"/>
              <a:cs typeface="American Typewriter"/>
            </a:endParaRPr>
          </a:p>
          <a:p>
            <a:pPr algn="ctr" eaLnBrk="1" hangingPunct="1"/>
            <a:r>
              <a:rPr lang="en-US" sz="1800" dirty="0">
                <a:latin typeface="American Typewriter"/>
                <a:cs typeface="American Typewriter"/>
              </a:rPr>
              <a:t>Aegean Sea -Dardanelles Strait – Marmara Sea – </a:t>
            </a:r>
            <a:r>
              <a:rPr lang="en-US" sz="1800" dirty="0" err="1">
                <a:latin typeface="American Typewriter"/>
                <a:cs typeface="American Typewriter"/>
              </a:rPr>
              <a:t>Bosphorus</a:t>
            </a:r>
            <a:r>
              <a:rPr lang="en-US" sz="1800" dirty="0">
                <a:latin typeface="American Typewriter"/>
                <a:cs typeface="American Typewriter"/>
              </a:rPr>
              <a:t> Strait – Black Sea</a:t>
            </a:r>
            <a:endParaRPr lang="en-US" sz="1800" dirty="0">
              <a:latin typeface="American Typewriter"/>
              <a:cs typeface="American Typewriter"/>
            </a:endParaRPr>
          </a:p>
        </p:txBody>
      </p:sp>
    </p:spTree>
    <p:extLst>
      <p:ext uri="{BB962C8B-B14F-4D97-AF65-F5344CB8AC3E}">
        <p14:creationId xmlns:p14="http://schemas.microsoft.com/office/powerpoint/2010/main" val="1043809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
            <a:ext cx="4648531" cy="3085564"/>
          </a:xfrm>
          <a:prstGeom prst="rect">
            <a:avLst/>
          </a:prstGeom>
        </p:spPr>
      </p:pic>
      <p:pic>
        <p:nvPicPr>
          <p:cNvPr id="3" name="Picture 2" descr="sta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809" y="1540623"/>
            <a:ext cx="4655041" cy="3089885"/>
          </a:xfrm>
          <a:prstGeom prst="rect">
            <a:avLst/>
          </a:prstGeom>
        </p:spPr>
      </p:pic>
      <p:pic>
        <p:nvPicPr>
          <p:cNvPr id="4" name="Picture 3" descr="sta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1" y="3708091"/>
            <a:ext cx="4648531" cy="3085564"/>
          </a:xfrm>
          <a:prstGeom prst="rect">
            <a:avLst/>
          </a:prstGeom>
        </p:spPr>
      </p:pic>
      <p:sp>
        <p:nvSpPr>
          <p:cNvPr id="5" name="TextBox 4"/>
          <p:cNvSpPr txBox="1"/>
          <p:nvPr/>
        </p:nvSpPr>
        <p:spPr>
          <a:xfrm>
            <a:off x="6263226" y="998918"/>
            <a:ext cx="2208361" cy="369332"/>
          </a:xfrm>
          <a:prstGeom prst="rect">
            <a:avLst/>
          </a:prstGeom>
          <a:noFill/>
        </p:spPr>
        <p:txBody>
          <a:bodyPr wrap="none" rtlCol="0">
            <a:spAutoFit/>
          </a:bodyPr>
          <a:lstStyle/>
          <a:p>
            <a:r>
              <a:rPr lang="en-US" dirty="0"/>
              <a:t>TSS 18-23 JUNE 2013 </a:t>
            </a:r>
            <a:endParaRPr lang="en-US" dirty="0"/>
          </a:p>
        </p:txBody>
      </p:sp>
      <p:sp>
        <p:nvSpPr>
          <p:cNvPr id="6" name="TextBox 5"/>
          <p:cNvSpPr txBox="1"/>
          <p:nvPr/>
        </p:nvSpPr>
        <p:spPr>
          <a:xfrm>
            <a:off x="3657967" y="3257420"/>
            <a:ext cx="2208361" cy="369332"/>
          </a:xfrm>
          <a:prstGeom prst="rect">
            <a:avLst/>
          </a:prstGeom>
          <a:noFill/>
        </p:spPr>
        <p:txBody>
          <a:bodyPr wrap="none" rtlCol="0">
            <a:spAutoFit/>
          </a:bodyPr>
          <a:lstStyle/>
          <a:p>
            <a:r>
              <a:rPr lang="en-US" dirty="0"/>
              <a:t>TSS 28-29 JUNE 2013 </a:t>
            </a:r>
            <a:endParaRPr lang="en-US" dirty="0"/>
          </a:p>
        </p:txBody>
      </p:sp>
      <p:sp>
        <p:nvSpPr>
          <p:cNvPr id="7" name="TextBox 6"/>
          <p:cNvSpPr txBox="1"/>
          <p:nvPr/>
        </p:nvSpPr>
        <p:spPr>
          <a:xfrm>
            <a:off x="6227890" y="5873059"/>
            <a:ext cx="2138342" cy="369332"/>
          </a:xfrm>
          <a:prstGeom prst="rect">
            <a:avLst/>
          </a:prstGeom>
          <a:noFill/>
        </p:spPr>
        <p:txBody>
          <a:bodyPr wrap="none" rtlCol="0">
            <a:spAutoFit/>
          </a:bodyPr>
          <a:lstStyle/>
          <a:p>
            <a:r>
              <a:rPr lang="en-US" dirty="0"/>
              <a:t>TSS 02-05 JULY 2013 </a:t>
            </a:r>
            <a:endParaRPr lang="en-US" dirty="0"/>
          </a:p>
        </p:txBody>
      </p:sp>
      <p:sp>
        <p:nvSpPr>
          <p:cNvPr id="8" name="TextBox 2"/>
          <p:cNvSpPr txBox="1">
            <a:spLocks noChangeArrowheads="1"/>
          </p:cNvSpPr>
          <p:nvPr/>
        </p:nvSpPr>
        <p:spPr bwMode="auto">
          <a:xfrm>
            <a:off x="6624638" y="135465"/>
            <a:ext cx="3539551" cy="646331"/>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algn="ctr" eaLnBrk="1" hangingPunct="1"/>
            <a:r>
              <a:rPr lang="en-US" sz="1800" dirty="0">
                <a:latin typeface="American Typewriter"/>
                <a:cs typeface="American Typewriter"/>
              </a:rPr>
              <a:t>June – July 2013 experiment</a:t>
            </a:r>
          </a:p>
          <a:p>
            <a:pPr algn="ctr" eaLnBrk="1" hangingPunct="1"/>
            <a:r>
              <a:rPr lang="en-US" sz="1800" dirty="0">
                <a:latin typeface="American Typewriter"/>
                <a:cs typeface="American Typewriter"/>
              </a:rPr>
              <a:t>R/V BİLİM</a:t>
            </a:r>
            <a:endParaRPr lang="en-US" sz="1800" dirty="0">
              <a:latin typeface="American Typewriter"/>
              <a:cs typeface="American Typewriter"/>
            </a:endParaRPr>
          </a:p>
        </p:txBody>
      </p:sp>
    </p:spTree>
    <p:extLst>
      <p:ext uri="{BB962C8B-B14F-4D97-AF65-F5344CB8AC3E}">
        <p14:creationId xmlns:p14="http://schemas.microsoft.com/office/powerpoint/2010/main" val="508538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lagia-bsex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992" y="90720"/>
            <a:ext cx="8737600" cy="6705600"/>
          </a:xfrm>
          <a:prstGeom prst="rect">
            <a:avLst/>
          </a:prstGeom>
        </p:spPr>
      </p:pic>
      <p:sp>
        <p:nvSpPr>
          <p:cNvPr id="5" name="TextBox 4"/>
          <p:cNvSpPr txBox="1"/>
          <p:nvPr/>
        </p:nvSpPr>
        <p:spPr>
          <a:xfrm>
            <a:off x="8848270" y="385577"/>
            <a:ext cx="1655274" cy="1754327"/>
          </a:xfrm>
          <a:prstGeom prst="rect">
            <a:avLst/>
          </a:prstGeom>
          <a:solidFill>
            <a:srgbClr val="FFFF00"/>
          </a:solidFill>
        </p:spPr>
        <p:txBody>
          <a:bodyPr wrap="none" rtlCol="0">
            <a:spAutoFit/>
          </a:bodyPr>
          <a:lstStyle/>
          <a:p>
            <a:r>
              <a:rPr lang="en-US" dirty="0">
                <a:latin typeface="American Typewriter"/>
                <a:cs typeface="American Typewriter"/>
              </a:rPr>
              <a:t>R/V </a:t>
            </a:r>
            <a:r>
              <a:rPr lang="en-US" dirty="0" err="1">
                <a:latin typeface="American Typewriter"/>
                <a:cs typeface="American Typewriter"/>
              </a:rPr>
              <a:t>Pelagia</a:t>
            </a:r>
            <a:endParaRPr lang="en-US" dirty="0">
              <a:latin typeface="American Typewriter"/>
              <a:cs typeface="American Typewriter"/>
            </a:endParaRPr>
          </a:p>
          <a:p>
            <a:r>
              <a:rPr lang="en-US" dirty="0">
                <a:latin typeface="American Typewriter"/>
                <a:cs typeface="American Typewriter"/>
              </a:rPr>
              <a:t>Cruise</a:t>
            </a:r>
          </a:p>
          <a:p>
            <a:r>
              <a:rPr lang="en-US" dirty="0">
                <a:latin typeface="American Typewriter"/>
                <a:cs typeface="American Typewriter"/>
              </a:rPr>
              <a:t>Jun-Jul 2013</a:t>
            </a:r>
          </a:p>
          <a:p>
            <a:r>
              <a:rPr lang="en-US" dirty="0">
                <a:latin typeface="American Typewriter"/>
                <a:cs typeface="American Typewriter"/>
              </a:rPr>
              <a:t>Jeff </a:t>
            </a:r>
            <a:r>
              <a:rPr lang="en-US" dirty="0" err="1">
                <a:latin typeface="American Typewriter"/>
                <a:cs typeface="American Typewriter"/>
              </a:rPr>
              <a:t>Peakall</a:t>
            </a:r>
            <a:endParaRPr lang="en-US" dirty="0">
              <a:latin typeface="American Typewriter"/>
              <a:cs typeface="American Typewriter"/>
            </a:endParaRPr>
          </a:p>
          <a:p>
            <a:r>
              <a:rPr lang="en-US" dirty="0">
                <a:latin typeface="American Typewriter"/>
                <a:cs typeface="American Typewriter"/>
              </a:rPr>
              <a:t>Dan Parsons</a:t>
            </a:r>
          </a:p>
          <a:p>
            <a:r>
              <a:rPr lang="en-US" dirty="0">
                <a:latin typeface="American Typewriter"/>
                <a:cs typeface="American Typewriter"/>
              </a:rPr>
              <a:t>U. Leeds + …</a:t>
            </a:r>
            <a:r>
              <a:rPr lang="en-US" dirty="0"/>
              <a:t>.</a:t>
            </a:r>
            <a:endParaRPr lang="en-US" dirty="0"/>
          </a:p>
        </p:txBody>
      </p:sp>
    </p:spTree>
    <p:extLst>
      <p:ext uri="{BB962C8B-B14F-4D97-AF65-F5344CB8AC3E}">
        <p14:creationId xmlns:p14="http://schemas.microsoft.com/office/powerpoint/2010/main" val="295201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c-tss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0"/>
            <a:ext cx="5699623" cy="6858000"/>
          </a:xfrm>
          <a:prstGeom prst="rect">
            <a:avLst/>
          </a:prstGeom>
        </p:spPr>
      </p:pic>
      <p:pic>
        <p:nvPicPr>
          <p:cNvPr id="6" name="Picture 5" descr="sta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708" y="2166489"/>
            <a:ext cx="3589292" cy="2382471"/>
          </a:xfrm>
          <a:prstGeom prst="rect">
            <a:avLst/>
          </a:prstGeom>
        </p:spPr>
      </p:pic>
      <p:sp>
        <p:nvSpPr>
          <p:cNvPr id="8" name="TextBox 2"/>
          <p:cNvSpPr txBox="1">
            <a:spLocks noChangeArrowheads="1"/>
          </p:cNvSpPr>
          <p:nvPr/>
        </p:nvSpPr>
        <p:spPr bwMode="auto">
          <a:xfrm>
            <a:off x="7471306" y="4548960"/>
            <a:ext cx="2760261" cy="646331"/>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Section across</a:t>
            </a:r>
          </a:p>
          <a:p>
            <a:pPr eaLnBrk="1" hangingPunct="1"/>
            <a:r>
              <a:rPr lang="en-US" sz="1800" dirty="0">
                <a:latin typeface="American Typewriter"/>
                <a:cs typeface="American Typewriter"/>
              </a:rPr>
              <a:t>Turkish Straits System</a:t>
            </a:r>
            <a:endParaRPr lang="en-US" sz="1800" dirty="0">
              <a:latin typeface="American Typewriter"/>
              <a:cs typeface="American Typewriter"/>
            </a:endParaRPr>
          </a:p>
        </p:txBody>
      </p:sp>
      <p:sp>
        <p:nvSpPr>
          <p:cNvPr id="9" name="TextBox 2"/>
          <p:cNvSpPr txBox="1">
            <a:spLocks noChangeArrowheads="1"/>
          </p:cNvSpPr>
          <p:nvPr/>
        </p:nvSpPr>
        <p:spPr bwMode="auto">
          <a:xfrm>
            <a:off x="6009112" y="1080532"/>
            <a:ext cx="634091"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CIW</a:t>
            </a:r>
            <a:endParaRPr lang="en-US" sz="1800" dirty="0">
              <a:latin typeface="American Typewriter"/>
              <a:cs typeface="American Typewriter"/>
            </a:endParaRPr>
          </a:p>
        </p:txBody>
      </p:sp>
      <p:sp>
        <p:nvSpPr>
          <p:cNvPr id="10" name="TextBox 2"/>
          <p:cNvSpPr txBox="1">
            <a:spLocks noChangeArrowheads="1"/>
          </p:cNvSpPr>
          <p:nvPr/>
        </p:nvSpPr>
        <p:spPr bwMode="auto">
          <a:xfrm>
            <a:off x="4050772" y="3776134"/>
            <a:ext cx="620683"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MW</a:t>
            </a:r>
            <a:endParaRPr lang="en-US" sz="1800" dirty="0">
              <a:latin typeface="American Typewriter"/>
              <a:cs typeface="American Typewriter"/>
            </a:endParaRPr>
          </a:p>
        </p:txBody>
      </p:sp>
      <p:sp>
        <p:nvSpPr>
          <p:cNvPr id="11" name="TextBox 2"/>
          <p:cNvSpPr txBox="1">
            <a:spLocks noChangeArrowheads="1"/>
          </p:cNvSpPr>
          <p:nvPr/>
        </p:nvSpPr>
        <p:spPr bwMode="auto">
          <a:xfrm>
            <a:off x="4050772" y="2660134"/>
            <a:ext cx="710451"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BSW</a:t>
            </a:r>
            <a:endParaRPr lang="en-US" sz="1800" dirty="0">
              <a:latin typeface="American Typewriter"/>
              <a:cs typeface="American Typewriter"/>
            </a:endParaRPr>
          </a:p>
        </p:txBody>
      </p:sp>
    </p:spTree>
    <p:extLst>
      <p:ext uri="{BB962C8B-B14F-4D97-AF65-F5344CB8AC3E}">
        <p14:creationId xmlns:p14="http://schemas.microsoft.com/office/powerpoint/2010/main" val="75867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c-bos2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354" y="0"/>
            <a:ext cx="5699623" cy="6858000"/>
          </a:xfrm>
          <a:prstGeom prst="rect">
            <a:avLst/>
          </a:prstGeom>
        </p:spPr>
      </p:pic>
      <p:sp>
        <p:nvSpPr>
          <p:cNvPr id="4" name="TextBox 2"/>
          <p:cNvSpPr txBox="1">
            <a:spLocks noChangeArrowheads="1"/>
          </p:cNvSpPr>
          <p:nvPr/>
        </p:nvSpPr>
        <p:spPr bwMode="auto">
          <a:xfrm>
            <a:off x="1524001" y="2475468"/>
            <a:ext cx="2069797"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err="1">
                <a:latin typeface="American Typewriter"/>
                <a:cs typeface="American Typewriter"/>
              </a:rPr>
              <a:t>Bosphorus</a:t>
            </a:r>
            <a:r>
              <a:rPr lang="en-US" sz="1800" dirty="0">
                <a:latin typeface="American Typewriter"/>
                <a:cs typeface="American Typewriter"/>
              </a:rPr>
              <a:t> Strait</a:t>
            </a:r>
            <a:endParaRPr lang="en-US" sz="1800" dirty="0">
              <a:latin typeface="American Typewriter"/>
              <a:cs typeface="American Typewriter"/>
            </a:endParaRPr>
          </a:p>
        </p:txBody>
      </p:sp>
    </p:spTree>
    <p:extLst>
      <p:ext uri="{BB962C8B-B14F-4D97-AF65-F5344CB8AC3E}">
        <p14:creationId xmlns:p14="http://schemas.microsoft.com/office/powerpoint/2010/main" val="1641471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c-da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993" y="0"/>
            <a:ext cx="5699623" cy="6858000"/>
          </a:xfrm>
          <a:prstGeom prst="rect">
            <a:avLst/>
          </a:prstGeom>
        </p:spPr>
      </p:pic>
      <p:sp>
        <p:nvSpPr>
          <p:cNvPr id="3" name="TextBox 2"/>
          <p:cNvSpPr txBox="1">
            <a:spLocks noChangeArrowheads="1"/>
          </p:cNvSpPr>
          <p:nvPr/>
        </p:nvSpPr>
        <p:spPr bwMode="auto">
          <a:xfrm>
            <a:off x="1524000" y="2119005"/>
            <a:ext cx="2210862"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Dardanelles Strait</a:t>
            </a:r>
            <a:endParaRPr lang="en-US" sz="1800" dirty="0">
              <a:latin typeface="American Typewriter"/>
              <a:cs typeface="American Typewriter"/>
            </a:endParaRPr>
          </a:p>
        </p:txBody>
      </p:sp>
    </p:spTree>
    <p:extLst>
      <p:ext uri="{BB962C8B-B14F-4D97-AF65-F5344CB8AC3E}">
        <p14:creationId xmlns:p14="http://schemas.microsoft.com/office/powerpoint/2010/main" val="16351257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6716189"/>
          </a:xfrm>
          <a:prstGeom prst="rect">
            <a:avLst/>
          </a:prstGeom>
        </p:spPr>
      </p:pic>
      <p:sp>
        <p:nvSpPr>
          <p:cNvPr id="3" name="TextBox 2"/>
          <p:cNvSpPr txBox="1">
            <a:spLocks noChangeArrowheads="1"/>
          </p:cNvSpPr>
          <p:nvPr/>
        </p:nvSpPr>
        <p:spPr bwMode="auto">
          <a:xfrm>
            <a:off x="8059594" y="1954044"/>
            <a:ext cx="2661498" cy="923330"/>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Black Sea exit region</a:t>
            </a:r>
          </a:p>
          <a:p>
            <a:pPr eaLnBrk="1" hangingPunct="1"/>
            <a:r>
              <a:rPr lang="en-US" sz="1800" dirty="0">
                <a:latin typeface="American Typewriter"/>
                <a:cs typeface="American Typewriter"/>
              </a:rPr>
              <a:t>And the SW Black Sea </a:t>
            </a:r>
          </a:p>
          <a:p>
            <a:pPr eaLnBrk="1" hangingPunct="1"/>
            <a:r>
              <a:rPr lang="en-US" sz="1800" dirty="0">
                <a:latin typeface="American Typewriter"/>
                <a:cs typeface="American Typewriter"/>
              </a:rPr>
              <a:t>shelf</a:t>
            </a:r>
          </a:p>
        </p:txBody>
      </p:sp>
    </p:spTree>
    <p:extLst>
      <p:ext uri="{BB962C8B-B14F-4D97-AF65-F5344CB8AC3E}">
        <p14:creationId xmlns:p14="http://schemas.microsoft.com/office/powerpoint/2010/main" val="2100142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s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05" y="0"/>
            <a:ext cx="5525742" cy="6858000"/>
          </a:xfrm>
          <a:prstGeom prst="rect">
            <a:avLst/>
          </a:prstGeom>
        </p:spPr>
      </p:pic>
      <p:sp>
        <p:nvSpPr>
          <p:cNvPr id="3" name="TextBox 2"/>
          <p:cNvSpPr txBox="1">
            <a:spLocks noChangeArrowheads="1"/>
          </p:cNvSpPr>
          <p:nvPr/>
        </p:nvSpPr>
        <p:spPr bwMode="auto">
          <a:xfrm>
            <a:off x="7701252" y="2102503"/>
            <a:ext cx="2966749" cy="923330"/>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Black Sea exit region</a:t>
            </a:r>
          </a:p>
          <a:p>
            <a:pPr eaLnBrk="1" hangingPunct="1"/>
            <a:r>
              <a:rPr lang="en-US" sz="1800" i="1" dirty="0">
                <a:latin typeface="American Typewriter"/>
                <a:cs typeface="American Typewriter"/>
              </a:rPr>
              <a:t>aka</a:t>
            </a:r>
          </a:p>
          <a:p>
            <a:pPr eaLnBrk="1" hangingPunct="1"/>
            <a:r>
              <a:rPr lang="en-US" sz="1800" dirty="0">
                <a:latin typeface="American Typewriter"/>
                <a:cs typeface="American Typewriter"/>
              </a:rPr>
              <a:t>“pre-</a:t>
            </a:r>
            <a:r>
              <a:rPr lang="en-US" sz="1800" dirty="0" err="1">
                <a:latin typeface="American Typewriter"/>
                <a:cs typeface="American Typewriter"/>
              </a:rPr>
              <a:t>Bosphorus</a:t>
            </a:r>
            <a:r>
              <a:rPr lang="en-US" sz="1800" dirty="0">
                <a:latin typeface="American Typewriter"/>
                <a:cs typeface="American Typewriter"/>
              </a:rPr>
              <a:t> channel”</a:t>
            </a:r>
            <a:endParaRPr lang="en-US" sz="1800" dirty="0">
              <a:latin typeface="American Typewriter"/>
              <a:cs typeface="American Typewriter"/>
            </a:endParaRPr>
          </a:p>
        </p:txBody>
      </p:sp>
    </p:spTree>
    <p:extLst>
      <p:ext uri="{BB962C8B-B14F-4D97-AF65-F5344CB8AC3E}">
        <p14:creationId xmlns:p14="http://schemas.microsoft.com/office/powerpoint/2010/main" val="13945904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map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01" y="561468"/>
            <a:ext cx="5047488" cy="5638800"/>
          </a:xfrm>
          <a:prstGeom prst="rect">
            <a:avLst/>
          </a:prstGeom>
        </p:spPr>
      </p:pic>
    </p:spTree>
    <p:extLst>
      <p:ext uri="{BB962C8B-B14F-4D97-AF65-F5344CB8AC3E}">
        <p14:creationId xmlns:p14="http://schemas.microsoft.com/office/powerpoint/2010/main" val="1244833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2438401" y="609601"/>
            <a:ext cx="7559675" cy="6075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nSpc>
                <a:spcPct val="135000"/>
              </a:lnSpc>
            </a:pPr>
            <a:r>
              <a:rPr lang="en-US" altLang="en-US"/>
              <a:t>Anoxic basin - 87 % of total volume</a:t>
            </a:r>
          </a:p>
          <a:p>
            <a:pPr>
              <a:lnSpc>
                <a:spcPct val="135000"/>
              </a:lnSpc>
            </a:pPr>
            <a:endParaRPr lang="en-US" altLang="en-US"/>
          </a:p>
          <a:p>
            <a:pPr>
              <a:lnSpc>
                <a:spcPct val="135000"/>
              </a:lnSpc>
            </a:pPr>
            <a:r>
              <a:rPr lang="en-US" altLang="en-US"/>
              <a:t>eutrophication and ecosystem deterioration</a:t>
            </a:r>
          </a:p>
          <a:p>
            <a:pPr>
              <a:lnSpc>
                <a:spcPct val="135000"/>
              </a:lnSpc>
            </a:pPr>
            <a:endParaRPr lang="en-US" altLang="en-US"/>
          </a:p>
          <a:p>
            <a:pPr>
              <a:lnSpc>
                <a:spcPct val="135000"/>
              </a:lnSpc>
            </a:pPr>
            <a:r>
              <a:rPr lang="en-US" altLang="en-US"/>
              <a:t>deep water residence time:</a:t>
            </a:r>
          </a:p>
          <a:p>
            <a:pPr>
              <a:lnSpc>
                <a:spcPct val="135000"/>
              </a:lnSpc>
            </a:pPr>
            <a:r>
              <a:rPr lang="en-US" altLang="en-US"/>
              <a:t>(based on isotope dating, </a:t>
            </a:r>
            <a:r>
              <a:rPr lang="tr-TR" altLang="en-US"/>
              <a:t>Östlund, 1974</a:t>
            </a:r>
            <a:r>
              <a:rPr lang="en-US" altLang="en-US"/>
              <a:t>)</a:t>
            </a:r>
          </a:p>
          <a:p>
            <a:pPr>
              <a:lnSpc>
                <a:spcPct val="135000"/>
              </a:lnSpc>
            </a:pPr>
            <a:r>
              <a:rPr lang="en-US" altLang="en-US"/>
              <a:t>changes from 1 year at CIL ~100m</a:t>
            </a:r>
          </a:p>
          <a:p>
            <a:pPr>
              <a:lnSpc>
                <a:spcPct val="135000"/>
              </a:lnSpc>
            </a:pPr>
            <a:r>
              <a:rPr lang="en-US" altLang="en-US"/>
              <a:t>              to  ~2000 year near bottom</a:t>
            </a:r>
          </a:p>
          <a:p>
            <a:pPr>
              <a:lnSpc>
                <a:spcPct val="135000"/>
              </a:lnSpc>
            </a:pPr>
            <a:endParaRPr lang="en-US" altLang="en-US"/>
          </a:p>
          <a:p>
            <a:pPr>
              <a:lnSpc>
                <a:spcPct val="135000"/>
              </a:lnSpc>
            </a:pPr>
            <a:r>
              <a:rPr lang="en-US" altLang="en-US"/>
              <a:t>negligible tides (&lt;10 cm)</a:t>
            </a:r>
          </a:p>
          <a:p>
            <a:pPr>
              <a:lnSpc>
                <a:spcPct val="135000"/>
              </a:lnSpc>
            </a:pPr>
            <a:r>
              <a:rPr lang="en-US" altLang="en-US"/>
              <a:t>K</a:t>
            </a:r>
            <a:r>
              <a:rPr lang="en-US" altLang="en-US" baseline="-25000">
                <a:latin typeface="Symbol" charset="2"/>
              </a:rPr>
              <a:t>r</a:t>
            </a:r>
            <a:r>
              <a:rPr lang="en-US" altLang="en-US"/>
              <a:t>&lt;10</a:t>
            </a:r>
            <a:r>
              <a:rPr lang="en-US" altLang="en-US" baseline="30000"/>
              <a:t>-6 </a:t>
            </a:r>
            <a:r>
              <a:rPr lang="en-US" altLang="en-US"/>
              <a:t>m</a:t>
            </a:r>
            <a:r>
              <a:rPr lang="en-US" altLang="en-US" baseline="30000"/>
              <a:t>2</a:t>
            </a:r>
            <a:r>
              <a:rPr lang="en-US" altLang="en-US"/>
              <a:t>/s below the seasonal  pycnocline in the absence</a:t>
            </a:r>
          </a:p>
          <a:p>
            <a:pPr>
              <a:lnSpc>
                <a:spcPct val="135000"/>
              </a:lnSpc>
            </a:pPr>
            <a:r>
              <a:rPr lang="en-US" altLang="en-US"/>
              <a:t>of winds and tides (Gregg et al., 1999) </a:t>
            </a:r>
          </a:p>
        </p:txBody>
      </p:sp>
    </p:spTree>
    <p:extLst>
      <p:ext uri="{BB962C8B-B14F-4D97-AF65-F5344CB8AC3E}">
        <p14:creationId xmlns:p14="http://schemas.microsoft.com/office/powerpoint/2010/main" val="327678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map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562" y="0"/>
            <a:ext cx="4904438" cy="6858000"/>
          </a:xfrm>
          <a:prstGeom prst="rect">
            <a:avLst/>
          </a:prstGeom>
        </p:spPr>
      </p:pic>
      <p:pic>
        <p:nvPicPr>
          <p:cNvPr id="3" name="Picture 2" descr="out-map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791" y="0"/>
            <a:ext cx="4512896" cy="6858000"/>
          </a:xfrm>
          <a:prstGeom prst="rect">
            <a:avLst/>
          </a:prstGeom>
        </p:spPr>
      </p:pic>
    </p:spTree>
    <p:extLst>
      <p:ext uri="{BB962C8B-B14F-4D97-AF65-F5344CB8AC3E}">
        <p14:creationId xmlns:p14="http://schemas.microsoft.com/office/powerpoint/2010/main" val="1133500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5993099"/>
          </a:xfrm>
          <a:prstGeom prst="rect">
            <a:avLst/>
          </a:prstGeom>
        </p:spPr>
      </p:pic>
    </p:spTree>
    <p:extLst>
      <p:ext uri="{BB962C8B-B14F-4D97-AF65-F5344CB8AC3E}">
        <p14:creationId xmlns:p14="http://schemas.microsoft.com/office/powerpoint/2010/main" val="4085800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s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4706430" cy="3084657"/>
          </a:xfrm>
          <a:prstGeom prst="rect">
            <a:avLst/>
          </a:prstGeom>
        </p:spPr>
      </p:pic>
      <p:pic>
        <p:nvPicPr>
          <p:cNvPr id="3" name="Picture 2" descr="th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570" y="1"/>
            <a:ext cx="4706430" cy="3084657"/>
          </a:xfrm>
          <a:prstGeom prst="rect">
            <a:avLst/>
          </a:prstGeom>
        </p:spPr>
      </p:pic>
      <p:pic>
        <p:nvPicPr>
          <p:cNvPr id="4" name="Picture 3" descr="ths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908443"/>
            <a:ext cx="4706430" cy="3084657"/>
          </a:xfrm>
          <a:prstGeom prst="rect">
            <a:avLst/>
          </a:prstGeom>
        </p:spPr>
      </p:pic>
      <p:pic>
        <p:nvPicPr>
          <p:cNvPr id="5" name="Picture 4" descr="ths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570" y="2919708"/>
            <a:ext cx="4706430" cy="3084657"/>
          </a:xfrm>
          <a:prstGeom prst="rect">
            <a:avLst/>
          </a:prstGeom>
        </p:spPr>
      </p:pic>
    </p:spTree>
    <p:extLst>
      <p:ext uri="{BB962C8B-B14F-4D97-AF65-F5344CB8AC3E}">
        <p14:creationId xmlns:p14="http://schemas.microsoft.com/office/powerpoint/2010/main" val="1500403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01656" y="408240"/>
            <a:ext cx="3479800" cy="3759200"/>
          </a:xfrm>
          <a:prstGeom prst="rect">
            <a:avLst/>
          </a:prstGeom>
        </p:spPr>
      </p:pic>
      <p:pic>
        <p:nvPicPr>
          <p:cNvPr id="4" name="Picture 3"/>
          <p:cNvPicPr>
            <a:picLocks noChangeAspect="1"/>
          </p:cNvPicPr>
          <p:nvPr/>
        </p:nvPicPr>
        <p:blipFill>
          <a:blip r:embed="rId3"/>
          <a:stretch>
            <a:fillRect/>
          </a:stretch>
        </p:blipFill>
        <p:spPr>
          <a:xfrm>
            <a:off x="4165600" y="4438680"/>
            <a:ext cx="3848100" cy="1079500"/>
          </a:xfrm>
          <a:prstGeom prst="rect">
            <a:avLst/>
          </a:prstGeom>
        </p:spPr>
      </p:pic>
      <p:pic>
        <p:nvPicPr>
          <p:cNvPr id="5" name="Picture 4"/>
          <p:cNvPicPr>
            <a:picLocks noChangeAspect="1"/>
          </p:cNvPicPr>
          <p:nvPr/>
        </p:nvPicPr>
        <p:blipFill>
          <a:blip r:embed="rId4"/>
          <a:stretch>
            <a:fillRect/>
          </a:stretch>
        </p:blipFill>
        <p:spPr>
          <a:xfrm>
            <a:off x="4787900" y="5576403"/>
            <a:ext cx="2603500" cy="558800"/>
          </a:xfrm>
          <a:prstGeom prst="rect">
            <a:avLst/>
          </a:prstGeom>
        </p:spPr>
      </p:pic>
    </p:spTree>
    <p:extLst>
      <p:ext uri="{BB962C8B-B14F-4D97-AF65-F5344CB8AC3E}">
        <p14:creationId xmlns:p14="http://schemas.microsoft.com/office/powerpoint/2010/main" val="1530187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481" y="1"/>
            <a:ext cx="3630772" cy="5892800"/>
          </a:xfrm>
          <a:prstGeom prst="rect">
            <a:avLst/>
          </a:prstGeom>
        </p:spPr>
      </p:pic>
      <p:pic>
        <p:nvPicPr>
          <p:cNvPr id="2" name="Picture 1"/>
          <p:cNvPicPr>
            <a:picLocks noChangeAspect="1"/>
          </p:cNvPicPr>
          <p:nvPr/>
        </p:nvPicPr>
        <p:blipFill>
          <a:blip r:embed="rId3"/>
          <a:stretch>
            <a:fillRect/>
          </a:stretch>
        </p:blipFill>
        <p:spPr>
          <a:xfrm>
            <a:off x="1439335" y="0"/>
            <a:ext cx="3479800" cy="6604000"/>
          </a:xfrm>
          <a:prstGeom prst="rect">
            <a:avLst/>
          </a:prstGeom>
        </p:spPr>
      </p:pic>
      <p:pic>
        <p:nvPicPr>
          <p:cNvPr id="3" name="Picture 2" descr="out-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571" y="8470"/>
            <a:ext cx="2958610" cy="2954865"/>
          </a:xfrm>
          <a:prstGeom prst="rect">
            <a:avLst/>
          </a:prstGeom>
        </p:spPr>
      </p:pic>
    </p:spTree>
    <p:extLst>
      <p:ext uri="{BB962C8B-B14F-4D97-AF65-F5344CB8AC3E}">
        <p14:creationId xmlns:p14="http://schemas.microsoft.com/office/powerpoint/2010/main" val="17474968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ut-l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256" y="578769"/>
            <a:ext cx="4809744" cy="5553456"/>
          </a:xfrm>
          <a:prstGeom prst="rect">
            <a:avLst/>
          </a:prstGeom>
        </p:spPr>
      </p:pic>
      <p:pic>
        <p:nvPicPr>
          <p:cNvPr id="4" name="Picture 3" descr="out-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259" y="612360"/>
            <a:ext cx="4529328" cy="5486400"/>
          </a:xfrm>
          <a:prstGeom prst="rect">
            <a:avLst/>
          </a:prstGeom>
        </p:spPr>
      </p:pic>
    </p:spTree>
    <p:extLst>
      <p:ext uri="{BB962C8B-B14F-4D97-AF65-F5344CB8AC3E}">
        <p14:creationId xmlns:p14="http://schemas.microsoft.com/office/powerpoint/2010/main" val="1193453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3543300" cy="6807200"/>
          </a:xfrm>
          <a:prstGeom prst="rect">
            <a:avLst/>
          </a:prstGeom>
        </p:spPr>
      </p:pic>
      <p:pic>
        <p:nvPicPr>
          <p:cNvPr id="4" name="Picture 3"/>
          <p:cNvPicPr>
            <a:picLocks noChangeAspect="1"/>
          </p:cNvPicPr>
          <p:nvPr/>
        </p:nvPicPr>
        <p:blipFill>
          <a:blip r:embed="rId3"/>
          <a:stretch>
            <a:fillRect/>
          </a:stretch>
        </p:blipFill>
        <p:spPr>
          <a:xfrm>
            <a:off x="6954945" y="3217334"/>
            <a:ext cx="3255855" cy="3522133"/>
          </a:xfrm>
          <a:prstGeom prst="rect">
            <a:avLst/>
          </a:prstGeom>
        </p:spPr>
      </p:pic>
      <p:pic>
        <p:nvPicPr>
          <p:cNvPr id="5" name="Picture 4"/>
          <p:cNvPicPr>
            <a:picLocks noChangeAspect="1"/>
          </p:cNvPicPr>
          <p:nvPr/>
        </p:nvPicPr>
        <p:blipFill>
          <a:blip r:embed="rId4"/>
          <a:stretch>
            <a:fillRect/>
          </a:stretch>
        </p:blipFill>
        <p:spPr>
          <a:xfrm>
            <a:off x="6824134" y="33872"/>
            <a:ext cx="3527028" cy="3645525"/>
          </a:xfrm>
          <a:prstGeom prst="rect">
            <a:avLst/>
          </a:prstGeom>
        </p:spPr>
      </p:pic>
      <p:pic>
        <p:nvPicPr>
          <p:cNvPr id="6" name="Picture 5"/>
          <p:cNvPicPr>
            <a:picLocks noChangeAspect="1"/>
          </p:cNvPicPr>
          <p:nvPr/>
        </p:nvPicPr>
        <p:blipFill>
          <a:blip r:embed="rId5"/>
          <a:stretch>
            <a:fillRect/>
          </a:stretch>
        </p:blipFill>
        <p:spPr>
          <a:xfrm>
            <a:off x="4047433" y="2489197"/>
            <a:ext cx="3142501" cy="1649813"/>
          </a:xfrm>
          <a:prstGeom prst="rect">
            <a:avLst/>
          </a:prstGeom>
        </p:spPr>
      </p:pic>
    </p:spTree>
    <p:extLst>
      <p:ext uri="{BB962C8B-B14F-4D97-AF65-F5344CB8AC3E}">
        <p14:creationId xmlns:p14="http://schemas.microsoft.com/office/powerpoint/2010/main" val="878787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22811" y="2726262"/>
            <a:ext cx="4130807" cy="4013203"/>
          </a:xfrm>
          <a:prstGeom prst="rect">
            <a:avLst/>
          </a:prstGeom>
        </p:spPr>
      </p:pic>
      <p:pic>
        <p:nvPicPr>
          <p:cNvPr id="3" name="Picture 2"/>
          <p:cNvPicPr>
            <a:picLocks noChangeAspect="1"/>
          </p:cNvPicPr>
          <p:nvPr/>
        </p:nvPicPr>
        <p:blipFill>
          <a:blip r:embed="rId3"/>
          <a:stretch>
            <a:fillRect/>
          </a:stretch>
        </p:blipFill>
        <p:spPr>
          <a:xfrm>
            <a:off x="5367878" y="33863"/>
            <a:ext cx="4724400" cy="2960226"/>
          </a:xfrm>
          <a:prstGeom prst="rect">
            <a:avLst/>
          </a:prstGeom>
        </p:spPr>
      </p:pic>
      <p:pic>
        <p:nvPicPr>
          <p:cNvPr id="5" name="Picture 4"/>
          <p:cNvPicPr>
            <a:picLocks noChangeAspect="1"/>
          </p:cNvPicPr>
          <p:nvPr/>
        </p:nvPicPr>
        <p:blipFill>
          <a:blip r:embed="rId4"/>
          <a:stretch>
            <a:fillRect/>
          </a:stretch>
        </p:blipFill>
        <p:spPr>
          <a:xfrm>
            <a:off x="2247899" y="448733"/>
            <a:ext cx="3213100" cy="5994400"/>
          </a:xfrm>
          <a:prstGeom prst="rect">
            <a:avLst/>
          </a:prstGeom>
        </p:spPr>
      </p:pic>
    </p:spTree>
    <p:extLst>
      <p:ext uri="{BB962C8B-B14F-4D97-AF65-F5344CB8AC3E}">
        <p14:creationId xmlns:p14="http://schemas.microsoft.com/office/powerpoint/2010/main" val="15314467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bs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6679"/>
            <a:ext cx="9144000" cy="6230776"/>
          </a:xfrm>
          <a:prstGeom prst="rect">
            <a:avLst/>
          </a:prstGeom>
        </p:spPr>
      </p:pic>
    </p:spTree>
    <p:extLst>
      <p:ext uri="{BB962C8B-B14F-4D97-AF65-F5344CB8AC3E}">
        <p14:creationId xmlns:p14="http://schemas.microsoft.com/office/powerpoint/2010/main" val="14346566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s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572" y="0"/>
            <a:ext cx="4661428" cy="6858000"/>
          </a:xfrm>
          <a:prstGeom prst="rect">
            <a:avLst/>
          </a:prstGeom>
        </p:spPr>
      </p:pic>
      <p:pic>
        <p:nvPicPr>
          <p:cNvPr id="4" name="Picture 3" descr="sbs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9052"/>
            <a:ext cx="4499698" cy="3066121"/>
          </a:xfrm>
          <a:prstGeom prst="rect">
            <a:avLst/>
          </a:prstGeom>
        </p:spPr>
      </p:pic>
    </p:spTree>
    <p:extLst>
      <p:ext uri="{BB962C8B-B14F-4D97-AF65-F5344CB8AC3E}">
        <p14:creationId xmlns:p14="http://schemas.microsoft.com/office/powerpoint/2010/main" val="327440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028" descr="noa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525"/>
            <a:ext cx="77724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1029"/>
          <p:cNvSpPr txBox="1">
            <a:spLocks noChangeArrowheads="1"/>
          </p:cNvSpPr>
          <p:nvPr/>
        </p:nvSpPr>
        <p:spPr bwMode="auto">
          <a:xfrm>
            <a:off x="1604963" y="6324601"/>
            <a:ext cx="517532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en-US"/>
              <a:t>Ryan and Pitman - </a:t>
            </a:r>
            <a:r>
              <a:rPr lang="ja-JP" altLang="en-US">
                <a:latin typeface="Arial" charset="0"/>
              </a:rPr>
              <a:t>‘</a:t>
            </a:r>
            <a:r>
              <a:rPr lang="en-US" altLang="ja-JP"/>
              <a:t>NOAH</a:t>
            </a:r>
            <a:r>
              <a:rPr lang="ja-JP" altLang="en-US">
                <a:latin typeface="Arial" charset="0"/>
              </a:rPr>
              <a:t>’</a:t>
            </a:r>
            <a:r>
              <a:rPr lang="en-US" altLang="ja-JP"/>
              <a:t>S FLOOD</a:t>
            </a:r>
            <a:r>
              <a:rPr lang="ja-JP" altLang="en-US">
                <a:latin typeface="Arial" charset="0"/>
              </a:rPr>
              <a:t>’</a:t>
            </a:r>
            <a:endParaRPr lang="en-US" altLang="en-US"/>
          </a:p>
        </p:txBody>
      </p:sp>
    </p:spTree>
    <p:extLst>
      <p:ext uri="{BB962C8B-B14F-4D97-AF65-F5344CB8AC3E}">
        <p14:creationId xmlns:p14="http://schemas.microsoft.com/office/powerpoint/2010/main" val="11472517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6825343"/>
          </a:xfrm>
          <a:prstGeom prst="rect">
            <a:avLst/>
          </a:prstGeom>
        </p:spPr>
      </p:pic>
    </p:spTree>
    <p:extLst>
      <p:ext uri="{BB962C8B-B14F-4D97-AF65-F5344CB8AC3E}">
        <p14:creationId xmlns:p14="http://schemas.microsoft.com/office/powerpoint/2010/main" val="14415816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6716189"/>
          </a:xfrm>
          <a:prstGeom prst="rect">
            <a:avLst/>
          </a:prstGeom>
        </p:spPr>
      </p:pic>
    </p:spTree>
    <p:extLst>
      <p:ext uri="{BB962C8B-B14F-4D97-AF65-F5344CB8AC3E}">
        <p14:creationId xmlns:p14="http://schemas.microsoft.com/office/powerpoint/2010/main" val="751496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s-bs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3344"/>
            <a:ext cx="9144000" cy="5944656"/>
          </a:xfrm>
          <a:prstGeom prst="rect">
            <a:avLst/>
          </a:prstGeom>
        </p:spPr>
      </p:pic>
    </p:spTree>
    <p:extLst>
      <p:ext uri="{BB962C8B-B14F-4D97-AF65-F5344CB8AC3E}">
        <p14:creationId xmlns:p14="http://schemas.microsoft.com/office/powerpoint/2010/main" val="1044750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76992" y="423336"/>
            <a:ext cx="4791008" cy="5036702"/>
          </a:xfrm>
          <a:prstGeom prst="rect">
            <a:avLst/>
          </a:prstGeom>
        </p:spPr>
      </p:pic>
      <p:pic>
        <p:nvPicPr>
          <p:cNvPr id="3" name="Picture 2" descr="out-ts-knor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58804"/>
            <a:ext cx="4622800" cy="3982553"/>
          </a:xfrm>
          <a:prstGeom prst="rect">
            <a:avLst/>
          </a:prstGeom>
        </p:spPr>
      </p:pic>
    </p:spTree>
    <p:extLst>
      <p:ext uri="{BB962C8B-B14F-4D97-AF65-F5344CB8AC3E}">
        <p14:creationId xmlns:p14="http://schemas.microsoft.com/office/powerpoint/2010/main" val="1299759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ZSOY-32GB:big:bsjun13:ctd-analysis:plots:tsgsec13.jpg"/>
          <p:cNvPicPr/>
          <p:nvPr/>
        </p:nvPicPr>
        <p:blipFill>
          <a:blip r:embed="rId2">
            <a:extLst>
              <a:ext uri="{28A0092B-C50C-407E-A947-70E740481C1C}">
                <a14:useLocalDpi xmlns:a14="http://schemas.microsoft.com/office/drawing/2010/main" val="0"/>
              </a:ext>
            </a:extLst>
          </a:blip>
          <a:srcRect/>
          <a:stretch>
            <a:fillRect/>
          </a:stretch>
        </p:blipFill>
        <p:spPr bwMode="auto">
          <a:xfrm>
            <a:off x="3135851" y="915635"/>
            <a:ext cx="4657218" cy="6063248"/>
          </a:xfrm>
          <a:prstGeom prst="rect">
            <a:avLst/>
          </a:prstGeom>
          <a:noFill/>
          <a:ln>
            <a:noFill/>
          </a:ln>
        </p:spPr>
      </p:pic>
      <p:pic>
        <p:nvPicPr>
          <p:cNvPr id="4" name="Picture 3" descr="OZSOY-32GB:big:bsjun13:ctd-analysis:plots:oftsec13.jpg"/>
          <p:cNvPicPr/>
          <p:nvPr/>
        </p:nvPicPr>
        <p:blipFill>
          <a:blip r:embed="rId3">
            <a:extLst>
              <a:ext uri="{28A0092B-C50C-407E-A947-70E740481C1C}">
                <a14:useLocalDpi xmlns:a14="http://schemas.microsoft.com/office/drawing/2010/main" val="0"/>
              </a:ext>
            </a:extLst>
          </a:blip>
          <a:srcRect/>
          <a:stretch>
            <a:fillRect/>
          </a:stretch>
        </p:blipFill>
        <p:spPr bwMode="auto">
          <a:xfrm>
            <a:off x="6511760" y="1798440"/>
            <a:ext cx="2648182" cy="5180443"/>
          </a:xfrm>
          <a:prstGeom prst="rect">
            <a:avLst/>
          </a:prstGeom>
          <a:noFill/>
          <a:ln>
            <a:noFill/>
          </a:ln>
        </p:spPr>
      </p:pic>
      <p:pic>
        <p:nvPicPr>
          <p:cNvPr id="2" name="Picture 1" descr="OZSOY-32GB:big:bsjun13:ctd-analysis:plots:map-sec13.jpg"/>
          <p:cNvPicPr/>
          <p:nvPr/>
        </p:nvPicPr>
        <p:blipFill>
          <a:blip r:embed="rId4">
            <a:extLst>
              <a:ext uri="{28A0092B-C50C-407E-A947-70E740481C1C}">
                <a14:useLocalDpi xmlns:a14="http://schemas.microsoft.com/office/drawing/2010/main" val="0"/>
              </a:ext>
            </a:extLst>
          </a:blip>
          <a:srcRect/>
          <a:stretch>
            <a:fillRect/>
          </a:stretch>
        </p:blipFill>
        <p:spPr bwMode="auto">
          <a:xfrm>
            <a:off x="3932172" y="1"/>
            <a:ext cx="4318452" cy="1830999"/>
          </a:xfrm>
          <a:prstGeom prst="rect">
            <a:avLst/>
          </a:prstGeom>
          <a:noFill/>
          <a:ln>
            <a:noFill/>
          </a:ln>
        </p:spPr>
      </p:pic>
      <p:sp>
        <p:nvSpPr>
          <p:cNvPr id="5" name="TextBox 4"/>
          <p:cNvSpPr txBox="1">
            <a:spLocks noChangeArrowheads="1"/>
          </p:cNvSpPr>
          <p:nvPr/>
        </p:nvSpPr>
        <p:spPr bwMode="auto">
          <a:xfrm>
            <a:off x="1524000" y="2917385"/>
            <a:ext cx="2223686"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Dense MW outflow</a:t>
            </a:r>
            <a:endParaRPr lang="en-US" sz="1800" dirty="0">
              <a:latin typeface="American Typewriter"/>
              <a:cs typeface="American Typewriter"/>
            </a:endParaRPr>
          </a:p>
        </p:txBody>
      </p:sp>
      <p:cxnSp>
        <p:nvCxnSpPr>
          <p:cNvPr id="8" name="Straight Arrow Connector 7"/>
          <p:cNvCxnSpPr/>
          <p:nvPr/>
        </p:nvCxnSpPr>
        <p:spPr>
          <a:xfrm flipV="1">
            <a:off x="2811284" y="2282425"/>
            <a:ext cx="1252955" cy="634960"/>
          </a:xfrm>
          <a:prstGeom prst="straightConnector1">
            <a:avLst/>
          </a:prstGeom>
          <a:ln w="412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8977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ZSOY-32GB:big:bsjun13:ctd-analysis:plots:map-sec1.jpg"/>
          <p:cNvPicPr/>
          <p:nvPr/>
        </p:nvPicPr>
        <p:blipFill>
          <a:blip r:embed="rId2">
            <a:extLst>
              <a:ext uri="{28A0092B-C50C-407E-A947-70E740481C1C}">
                <a14:useLocalDpi xmlns:a14="http://schemas.microsoft.com/office/drawing/2010/main" val="0"/>
              </a:ext>
            </a:extLst>
          </a:blip>
          <a:srcRect/>
          <a:stretch>
            <a:fillRect/>
          </a:stretch>
        </p:blipFill>
        <p:spPr bwMode="auto">
          <a:xfrm>
            <a:off x="3354842" y="1"/>
            <a:ext cx="5267162" cy="2160909"/>
          </a:xfrm>
          <a:prstGeom prst="rect">
            <a:avLst/>
          </a:prstGeom>
          <a:noFill/>
          <a:ln>
            <a:noFill/>
          </a:ln>
        </p:spPr>
      </p:pic>
      <p:pic>
        <p:nvPicPr>
          <p:cNvPr id="3" name="Picture 2" descr="OZSOY-32GB:big:bsjun13:ctd-analysis:plots:tsgsec1.jpg"/>
          <p:cNvPicPr/>
          <p:nvPr/>
        </p:nvPicPr>
        <p:blipFill>
          <a:blip r:embed="rId3">
            <a:extLst>
              <a:ext uri="{28A0092B-C50C-407E-A947-70E740481C1C}">
                <a14:useLocalDpi xmlns:a14="http://schemas.microsoft.com/office/drawing/2010/main" val="0"/>
              </a:ext>
            </a:extLst>
          </a:blip>
          <a:srcRect/>
          <a:stretch>
            <a:fillRect/>
          </a:stretch>
        </p:blipFill>
        <p:spPr bwMode="auto">
          <a:xfrm>
            <a:off x="1892748" y="2160910"/>
            <a:ext cx="4414594" cy="4697091"/>
          </a:xfrm>
          <a:prstGeom prst="rect">
            <a:avLst/>
          </a:prstGeom>
          <a:noFill/>
          <a:ln>
            <a:noFill/>
          </a:ln>
        </p:spPr>
      </p:pic>
      <p:pic>
        <p:nvPicPr>
          <p:cNvPr id="5" name="Picture 4" descr="OZSOY-32GB:big:bsjun13:ctd-analysis:plots:oftsec1.jpg"/>
          <p:cNvPicPr/>
          <p:nvPr/>
        </p:nvPicPr>
        <p:blipFill>
          <a:blip r:embed="rId4">
            <a:extLst>
              <a:ext uri="{28A0092B-C50C-407E-A947-70E740481C1C}">
                <a14:useLocalDpi xmlns:a14="http://schemas.microsoft.com/office/drawing/2010/main" val="0"/>
              </a:ext>
            </a:extLst>
          </a:blip>
          <a:srcRect/>
          <a:stretch>
            <a:fillRect/>
          </a:stretch>
        </p:blipFill>
        <p:spPr bwMode="auto">
          <a:xfrm>
            <a:off x="6290830" y="2160910"/>
            <a:ext cx="4074080" cy="4697091"/>
          </a:xfrm>
          <a:prstGeom prst="rect">
            <a:avLst/>
          </a:prstGeom>
          <a:noFill/>
          <a:ln>
            <a:noFill/>
          </a:ln>
        </p:spPr>
      </p:pic>
      <p:sp>
        <p:nvSpPr>
          <p:cNvPr id="6" name="TextBox 5"/>
          <p:cNvSpPr txBox="1">
            <a:spLocks noChangeArrowheads="1"/>
          </p:cNvSpPr>
          <p:nvPr/>
        </p:nvSpPr>
        <p:spPr bwMode="auto">
          <a:xfrm>
            <a:off x="8166032" y="1055677"/>
            <a:ext cx="2501969" cy="646331"/>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FPL: </a:t>
            </a:r>
            <a:r>
              <a:rPr lang="en-US" sz="1800" dirty="0" err="1">
                <a:latin typeface="American Typewriter"/>
                <a:cs typeface="American Typewriter"/>
              </a:rPr>
              <a:t>Mn</a:t>
            </a:r>
            <a:r>
              <a:rPr lang="en-US" sz="1800" dirty="0">
                <a:latin typeface="American Typewriter"/>
                <a:cs typeface="American Typewriter"/>
              </a:rPr>
              <a:t>, Fe</a:t>
            </a:r>
          </a:p>
          <a:p>
            <a:pPr eaLnBrk="1" hangingPunct="1"/>
            <a:r>
              <a:rPr lang="en-US" sz="1800" dirty="0">
                <a:latin typeface="American Typewriter"/>
                <a:cs typeface="American Typewriter"/>
              </a:rPr>
              <a:t>f</a:t>
            </a:r>
            <a:r>
              <a:rPr lang="en-US" sz="1800" dirty="0">
                <a:latin typeface="American Typewriter"/>
                <a:cs typeface="American Typewriter"/>
              </a:rPr>
              <a:t>ine particulate layer</a:t>
            </a:r>
            <a:endParaRPr lang="en-US" sz="1800" dirty="0">
              <a:latin typeface="American Typewriter"/>
              <a:cs typeface="American Typewriter"/>
            </a:endParaRPr>
          </a:p>
        </p:txBody>
      </p:sp>
      <p:cxnSp>
        <p:nvCxnSpPr>
          <p:cNvPr id="7" name="Straight Arrow Connector 6"/>
          <p:cNvCxnSpPr/>
          <p:nvPr/>
        </p:nvCxnSpPr>
        <p:spPr>
          <a:xfrm flipH="1">
            <a:off x="9402172" y="1702007"/>
            <a:ext cx="411930" cy="427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a:spLocks noChangeArrowheads="1"/>
          </p:cNvSpPr>
          <p:nvPr/>
        </p:nvSpPr>
        <p:spPr bwMode="auto">
          <a:xfrm>
            <a:off x="1524000" y="1517341"/>
            <a:ext cx="2223686"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r>
              <a:rPr lang="en-US" sz="1800" dirty="0">
                <a:latin typeface="American Typewriter"/>
                <a:cs typeface="American Typewriter"/>
              </a:rPr>
              <a:t>Dense MW outflow</a:t>
            </a:r>
            <a:endParaRPr lang="en-US" sz="1800" dirty="0">
              <a:latin typeface="American Typewriter"/>
              <a:cs typeface="American Typewriter"/>
            </a:endParaRPr>
          </a:p>
        </p:txBody>
      </p:sp>
      <p:cxnSp>
        <p:nvCxnSpPr>
          <p:cNvPr id="10" name="Straight Arrow Connector 9"/>
          <p:cNvCxnSpPr/>
          <p:nvPr/>
        </p:nvCxnSpPr>
        <p:spPr>
          <a:xfrm>
            <a:off x="2141897" y="1886674"/>
            <a:ext cx="394767" cy="8591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71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ZSOY-32GB:big:bsjun13:ctd-analysis:plots:map-sec2.jpg"/>
          <p:cNvPicPr/>
          <p:nvPr/>
        </p:nvPicPr>
        <p:blipFill>
          <a:blip r:embed="rId2">
            <a:extLst>
              <a:ext uri="{28A0092B-C50C-407E-A947-70E740481C1C}">
                <a14:useLocalDpi xmlns:a14="http://schemas.microsoft.com/office/drawing/2010/main" val="0"/>
              </a:ext>
            </a:extLst>
          </a:blip>
          <a:srcRect/>
          <a:stretch>
            <a:fillRect/>
          </a:stretch>
        </p:blipFill>
        <p:spPr bwMode="auto">
          <a:xfrm>
            <a:off x="3503321" y="1"/>
            <a:ext cx="5011209" cy="1962963"/>
          </a:xfrm>
          <a:prstGeom prst="rect">
            <a:avLst/>
          </a:prstGeom>
          <a:noFill/>
          <a:ln>
            <a:noFill/>
          </a:ln>
        </p:spPr>
      </p:pic>
      <p:pic>
        <p:nvPicPr>
          <p:cNvPr id="3" name="Picture 2" descr="OZSOY-32GB:big:bsjun13:ctd-analysis:plots:tsgsec2.jpg"/>
          <p:cNvPicPr/>
          <p:nvPr/>
        </p:nvPicPr>
        <p:blipFill>
          <a:blip r:embed="rId3">
            <a:extLst>
              <a:ext uri="{28A0092B-C50C-407E-A947-70E740481C1C}">
                <a14:useLocalDpi xmlns:a14="http://schemas.microsoft.com/office/drawing/2010/main" val="0"/>
              </a:ext>
            </a:extLst>
          </a:blip>
          <a:srcRect/>
          <a:stretch>
            <a:fillRect/>
          </a:stretch>
        </p:blipFill>
        <p:spPr bwMode="auto">
          <a:xfrm>
            <a:off x="1936360" y="1962964"/>
            <a:ext cx="4057579" cy="4895037"/>
          </a:xfrm>
          <a:prstGeom prst="rect">
            <a:avLst/>
          </a:prstGeom>
          <a:noFill/>
          <a:ln>
            <a:noFill/>
          </a:ln>
        </p:spPr>
      </p:pic>
      <p:pic>
        <p:nvPicPr>
          <p:cNvPr id="4" name="Picture 3" descr="OZSOY-32GB:big:bsjun13:ctd-analysis:plots:oftsec2.jpg"/>
          <p:cNvPicPr/>
          <p:nvPr/>
        </p:nvPicPr>
        <p:blipFill>
          <a:blip r:embed="rId4">
            <a:extLst>
              <a:ext uri="{28A0092B-C50C-407E-A947-70E740481C1C}">
                <a14:useLocalDpi xmlns:a14="http://schemas.microsoft.com/office/drawing/2010/main" val="0"/>
              </a:ext>
            </a:extLst>
          </a:blip>
          <a:srcRect/>
          <a:stretch>
            <a:fillRect/>
          </a:stretch>
        </p:blipFill>
        <p:spPr bwMode="auto">
          <a:xfrm>
            <a:off x="5993939" y="1962963"/>
            <a:ext cx="4288511" cy="4895038"/>
          </a:xfrm>
          <a:prstGeom prst="rect">
            <a:avLst/>
          </a:prstGeom>
          <a:noFill/>
          <a:ln>
            <a:noFill/>
          </a:ln>
        </p:spPr>
      </p:pic>
    </p:spTree>
    <p:extLst>
      <p:ext uri="{BB962C8B-B14F-4D97-AF65-F5344CB8AC3E}">
        <p14:creationId xmlns:p14="http://schemas.microsoft.com/office/powerpoint/2010/main" val="1757552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ZSOY-32GB:big:bsjun13:ctd-analysis:plots:map-sec9.jpg"/>
          <p:cNvPicPr/>
          <p:nvPr/>
        </p:nvPicPr>
        <p:blipFill>
          <a:blip r:embed="rId2">
            <a:extLst>
              <a:ext uri="{28A0092B-C50C-407E-A947-70E740481C1C}">
                <a14:useLocalDpi xmlns:a14="http://schemas.microsoft.com/office/drawing/2010/main" val="0"/>
              </a:ext>
            </a:extLst>
          </a:blip>
          <a:srcRect/>
          <a:stretch>
            <a:fillRect/>
          </a:stretch>
        </p:blipFill>
        <p:spPr bwMode="auto">
          <a:xfrm>
            <a:off x="3651767" y="1"/>
            <a:ext cx="4764432" cy="1896981"/>
          </a:xfrm>
          <a:prstGeom prst="rect">
            <a:avLst/>
          </a:prstGeom>
          <a:noFill/>
          <a:ln>
            <a:noFill/>
          </a:ln>
        </p:spPr>
      </p:pic>
      <p:pic>
        <p:nvPicPr>
          <p:cNvPr id="3" name="Picture 2" descr="OZSOY-32GB:big:bsjun13:ctd-analysis:plots:tsgsec9.jpg"/>
          <p:cNvPicPr/>
          <p:nvPr/>
        </p:nvPicPr>
        <p:blipFill>
          <a:blip r:embed="rId3">
            <a:extLst>
              <a:ext uri="{28A0092B-C50C-407E-A947-70E740481C1C}">
                <a14:useLocalDpi xmlns:a14="http://schemas.microsoft.com/office/drawing/2010/main" val="0"/>
              </a:ext>
            </a:extLst>
          </a:blip>
          <a:srcRect/>
          <a:stretch>
            <a:fillRect/>
          </a:stretch>
        </p:blipFill>
        <p:spPr bwMode="auto">
          <a:xfrm>
            <a:off x="1936359" y="1896982"/>
            <a:ext cx="4298164" cy="4961019"/>
          </a:xfrm>
          <a:prstGeom prst="rect">
            <a:avLst/>
          </a:prstGeom>
          <a:noFill/>
          <a:ln>
            <a:noFill/>
          </a:ln>
        </p:spPr>
      </p:pic>
      <p:pic>
        <p:nvPicPr>
          <p:cNvPr id="4" name="Picture 3" descr="OZSOY-32GB:big:bsjun13:ctd-analysis:plots:oftsec9.jpg"/>
          <p:cNvPicPr/>
          <p:nvPr/>
        </p:nvPicPr>
        <p:blipFill>
          <a:blip r:embed="rId4">
            <a:extLst>
              <a:ext uri="{28A0092B-C50C-407E-A947-70E740481C1C}">
                <a14:useLocalDpi xmlns:a14="http://schemas.microsoft.com/office/drawing/2010/main" val="0"/>
              </a:ext>
            </a:extLst>
          </a:blip>
          <a:srcRect/>
          <a:stretch>
            <a:fillRect/>
          </a:stretch>
        </p:blipFill>
        <p:spPr bwMode="auto">
          <a:xfrm>
            <a:off x="6135560" y="1896982"/>
            <a:ext cx="4252043" cy="4948637"/>
          </a:xfrm>
          <a:prstGeom prst="rect">
            <a:avLst/>
          </a:prstGeom>
          <a:noFill/>
          <a:ln>
            <a:noFill/>
          </a:ln>
        </p:spPr>
      </p:pic>
    </p:spTree>
    <p:extLst>
      <p:ext uri="{BB962C8B-B14F-4D97-AF65-F5344CB8AC3E}">
        <p14:creationId xmlns:p14="http://schemas.microsoft.com/office/powerpoint/2010/main" val="5476055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3312" y="907171"/>
            <a:ext cx="8710013" cy="646331"/>
          </a:xfrm>
          <a:prstGeom prst="rect">
            <a:avLst/>
          </a:prstGeom>
          <a:solidFill>
            <a:srgbClr val="0000FF"/>
          </a:solidFill>
          <a:ln w="57150" cmpd="sng">
            <a:solidFill>
              <a:schemeClr val="tx2">
                <a:lumMod val="60000"/>
                <a:lumOff val="40000"/>
              </a:schemeClr>
            </a:solidFill>
          </a:ln>
        </p:spPr>
        <p:txBody>
          <a:bodyPr wrap="none" rtlCol="0">
            <a:spAutoFit/>
          </a:bodyPr>
          <a:lstStyle/>
          <a:p>
            <a:pPr algn="ctr"/>
            <a:r>
              <a:rPr lang="en-US" sz="3600" dirty="0" smtClean="0">
                <a:solidFill>
                  <a:srgbClr val="FFFF00"/>
                </a:solidFill>
              </a:rPr>
              <a:t>Modeling of Black Sea Circulation </a:t>
            </a:r>
            <a:r>
              <a:rPr lang="en-US" sz="3600" smtClean="0">
                <a:solidFill>
                  <a:srgbClr val="FFFF00"/>
                </a:solidFill>
              </a:rPr>
              <a:t>and </a:t>
            </a:r>
            <a:r>
              <a:rPr lang="en-US" sz="3600" smtClean="0">
                <a:solidFill>
                  <a:srgbClr val="FFFF00"/>
                </a:solidFill>
              </a:rPr>
              <a:t>Mixing </a:t>
            </a:r>
            <a:endParaRPr lang="en-US" sz="3600" dirty="0">
              <a:ln w="18415" cmpd="sng">
                <a:solidFill>
                  <a:srgbClr val="FFFFFF"/>
                </a:solidFill>
                <a:prstDash val="solid"/>
              </a:ln>
              <a:solidFill>
                <a:srgbClr val="FFFF00"/>
              </a:solidFill>
              <a:effectLst>
                <a:outerShdw blurRad="63500" dir="3600000" algn="tl" rotWithShape="0">
                  <a:srgbClr val="000000">
                    <a:alpha val="70000"/>
                  </a:srgbClr>
                </a:outerShdw>
              </a:effectLst>
            </a:endParaRPr>
          </a:p>
        </p:txBody>
      </p:sp>
      <p:sp>
        <p:nvSpPr>
          <p:cNvPr id="4" name="TextBox 3"/>
          <p:cNvSpPr txBox="1"/>
          <p:nvPr/>
        </p:nvSpPr>
        <p:spPr>
          <a:xfrm>
            <a:off x="1435323" y="2349067"/>
            <a:ext cx="9145992" cy="2369880"/>
          </a:xfrm>
          <a:prstGeom prst="rect">
            <a:avLst/>
          </a:prstGeom>
          <a:solidFill>
            <a:srgbClr val="FFFF00"/>
          </a:solid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Emin Özsoy (1,2), Robinson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Hordoir</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 (3), Nathalie Toque (1), </a:t>
            </a:r>
            <a:endPar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endParaRPr>
          </a:p>
          <a:p>
            <a:pPr algn="ct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Hazem</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 </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Nagy (1,4),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Adil</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 </a:t>
            </a:r>
            <a:r>
              <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Sözer</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 (</a:t>
            </a:r>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1,5</a:t>
            </a:r>
            <a:r>
              <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rPr>
              <a:t>)</a:t>
            </a:r>
            <a:endPar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merican Typewriter"/>
            </a:endParaRPr>
          </a:p>
          <a:p>
            <a:pPr algn="ct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 Institute of Marine Sciences, METU, </a:t>
            </a:r>
            <a:r>
              <a:rPr lang="en-US" sz="2000" b="1" i="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Erdemli</a:t>
            </a: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Mersin, Turkey</a:t>
            </a:r>
          </a:p>
          <a:p>
            <a:pPr algn="ct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 İTÜ-AYBE, </a:t>
            </a:r>
            <a:r>
              <a:rPr lang="en-US" sz="20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İstanbul, Turkey</a:t>
            </a:r>
          </a:p>
          <a:p>
            <a:pPr algn="ct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 SMHI, </a:t>
            </a:r>
            <a:r>
              <a:rPr lang="en-US" sz="2000" b="1" i="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Norrköping</a:t>
            </a: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Sweden</a:t>
            </a:r>
          </a:p>
          <a:p>
            <a:pPr algn="ct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 Alexandria U., Alexandria, Egypt</a:t>
            </a:r>
          </a:p>
          <a:p>
            <a:pPr algn="ct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 ODU-FIMS, </a:t>
            </a:r>
            <a:r>
              <a:rPr lang="en-US" sz="2000" b="1" i="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Fatsa</a:t>
            </a: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000" b="1" i="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Ordu</a:t>
            </a: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Turkey</a:t>
            </a:r>
            <a:endParaRPr lang="en-US" sz="20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389001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8139" y="1"/>
            <a:ext cx="9122772" cy="7017307"/>
          </a:xfrm>
          <a:prstGeom prst="rect">
            <a:avLst/>
          </a:prstGeom>
          <a:solidFill>
            <a:srgbClr val="FFFF00"/>
          </a:solidFill>
        </p:spPr>
        <p:txBody>
          <a:bodyPr wrap="none" rtlCol="0">
            <a:spAutoFit/>
          </a:bodyPr>
          <a:lstStyle/>
          <a:p>
            <a:r>
              <a:rPr lang="en-GB" b="1" dirty="0"/>
              <a:t>IMS-METU </a:t>
            </a:r>
            <a:r>
              <a:rPr lang="en-GB" b="1" dirty="0">
                <a:solidFill>
                  <a:srgbClr val="FF0000"/>
                </a:solidFill>
              </a:rPr>
              <a:t>Early</a:t>
            </a:r>
            <a:r>
              <a:rPr lang="en-GB" b="1" dirty="0"/>
              <a:t> BLACK SEA FORECAST MODEL – POM</a:t>
            </a:r>
          </a:p>
          <a:p>
            <a:r>
              <a:rPr lang="en-GB" b="1" dirty="0"/>
              <a:t>(</a:t>
            </a:r>
            <a:r>
              <a:rPr lang="en-GB" b="1" dirty="0" err="1"/>
              <a:t>Hazem</a:t>
            </a:r>
            <a:r>
              <a:rPr lang="en-GB" b="1" dirty="0"/>
              <a:t> Nagy, Emin Özsoy)</a:t>
            </a:r>
          </a:p>
          <a:p>
            <a:endParaRPr lang="en-GB" dirty="0"/>
          </a:p>
          <a:p>
            <a:r>
              <a:rPr lang="en-GB" dirty="0"/>
              <a:t>Bathymetry </a:t>
            </a:r>
            <a:r>
              <a:rPr lang="en-GB" dirty="0"/>
              <a:t>was extracted from </a:t>
            </a:r>
            <a:r>
              <a:rPr lang="en-GB" dirty="0" err="1"/>
              <a:t>Gebco</a:t>
            </a:r>
            <a:r>
              <a:rPr lang="en-GB" dirty="0"/>
              <a:t>  2008 </a:t>
            </a:r>
            <a:r>
              <a:rPr lang="en-GB" dirty="0"/>
              <a:t>which has an horizontal resolution </a:t>
            </a:r>
            <a:endParaRPr lang="en-GB" dirty="0"/>
          </a:p>
          <a:p>
            <a:r>
              <a:rPr lang="en-GB" dirty="0"/>
              <a:t>in </a:t>
            </a:r>
            <a:r>
              <a:rPr lang="en-GB" dirty="0"/>
              <a:t>x and y is </a:t>
            </a:r>
            <a:r>
              <a:rPr lang="en-GB" dirty="0"/>
              <a:t>0.5 minute</a:t>
            </a:r>
            <a:r>
              <a:rPr lang="en-US" dirty="0"/>
              <a:t> </a:t>
            </a:r>
            <a:r>
              <a:rPr lang="en-GB" dirty="0"/>
              <a:t>(</a:t>
            </a:r>
            <a:r>
              <a:rPr lang="en-GB" dirty="0"/>
              <a:t>1</a:t>
            </a:r>
            <a:r>
              <a:rPr lang="en-GB" dirty="0"/>
              <a:t>/120</a:t>
            </a:r>
            <a:r>
              <a:rPr lang="en-GB" dirty="0"/>
              <a:t>°x1</a:t>
            </a:r>
            <a:r>
              <a:rPr lang="en-GB" dirty="0"/>
              <a:t>/120</a:t>
            </a:r>
            <a:r>
              <a:rPr lang="en-GB" dirty="0"/>
              <a:t>°) for the Black and Azov Seas. </a:t>
            </a:r>
            <a:endParaRPr lang="en-GB" dirty="0"/>
          </a:p>
          <a:p>
            <a:endParaRPr lang="en-GB" dirty="0"/>
          </a:p>
          <a:p>
            <a:r>
              <a:rPr lang="en-GB" dirty="0"/>
              <a:t>Model grid:</a:t>
            </a:r>
          </a:p>
          <a:p>
            <a:r>
              <a:rPr lang="en-GB" dirty="0"/>
              <a:t>horizontal resolution of 2.5 km in both x and y directions with 20 sigma </a:t>
            </a:r>
            <a:r>
              <a:rPr lang="en-GB" dirty="0"/>
              <a:t>layers</a:t>
            </a:r>
          </a:p>
          <a:p>
            <a:r>
              <a:rPr lang="en-GB" dirty="0"/>
              <a:t>Initial conditions 3D – in 2009: </a:t>
            </a:r>
            <a:r>
              <a:rPr lang="en-GB" dirty="0" err="1"/>
              <a:t>Medatlas</a:t>
            </a:r>
            <a:r>
              <a:rPr lang="en-GB" dirty="0"/>
              <a:t>, in 2013: July 1992 complete coverage of the Black Sea </a:t>
            </a:r>
          </a:p>
          <a:p>
            <a:endParaRPr lang="en-GB" dirty="0"/>
          </a:p>
          <a:p>
            <a:r>
              <a:rPr lang="en-GB" dirty="0"/>
              <a:t>outflow of the rivers parameterized by salt flux boundary conditions</a:t>
            </a:r>
            <a:endParaRPr lang="en-GB" dirty="0"/>
          </a:p>
          <a:p>
            <a:r>
              <a:rPr lang="en-GB" dirty="0"/>
              <a:t>8 rivers of </a:t>
            </a:r>
            <a:r>
              <a:rPr lang="en-GB" dirty="0"/>
              <a:t>the Black and Azov </a:t>
            </a:r>
            <a:r>
              <a:rPr lang="en-GB" dirty="0"/>
              <a:t>seas</a:t>
            </a:r>
            <a:r>
              <a:rPr lang="en-GB" dirty="0"/>
              <a:t> </a:t>
            </a:r>
            <a:r>
              <a:rPr lang="en-GB" dirty="0"/>
              <a:t>implemented</a:t>
            </a:r>
          </a:p>
          <a:p>
            <a:r>
              <a:rPr lang="en-GB" dirty="0"/>
              <a:t>The </a:t>
            </a:r>
            <a:r>
              <a:rPr lang="en-GB" dirty="0"/>
              <a:t>rivers are Danube, Dnieper, Dniester, </a:t>
            </a:r>
            <a:r>
              <a:rPr lang="en-GB" dirty="0" err="1"/>
              <a:t>Rioni</a:t>
            </a:r>
            <a:r>
              <a:rPr lang="en-GB" dirty="0"/>
              <a:t>, </a:t>
            </a:r>
            <a:r>
              <a:rPr lang="en-GB" dirty="0" err="1"/>
              <a:t>Kızılırmak</a:t>
            </a:r>
            <a:r>
              <a:rPr lang="en-GB" dirty="0"/>
              <a:t>, </a:t>
            </a:r>
            <a:r>
              <a:rPr lang="en-GB" dirty="0" err="1"/>
              <a:t>Sakarya</a:t>
            </a:r>
            <a:r>
              <a:rPr lang="en-GB" dirty="0"/>
              <a:t>, Don and Kuban. </a:t>
            </a:r>
            <a:endParaRPr lang="en-GB" dirty="0"/>
          </a:p>
          <a:p>
            <a:r>
              <a:rPr lang="en-GB" dirty="0"/>
              <a:t>M</a:t>
            </a:r>
            <a:r>
              <a:rPr lang="en-GB" dirty="0"/>
              <a:t>onthly average rivers discharge from Global </a:t>
            </a:r>
            <a:r>
              <a:rPr lang="en-GB" dirty="0"/>
              <a:t>River Discharge Database, Version 1.1 </a:t>
            </a:r>
            <a:endParaRPr lang="en-GB" dirty="0"/>
          </a:p>
          <a:p>
            <a:r>
              <a:rPr lang="en-GB" dirty="0"/>
              <a:t>(</a:t>
            </a:r>
            <a:r>
              <a:rPr lang="en-GB" dirty="0"/>
              <a:t>Riv.Dis.v10 supplement at </a:t>
            </a:r>
            <a:r>
              <a:rPr lang="en-GB" u="sng" dirty="0">
                <a:hlinkClick r:id="rId2"/>
              </a:rPr>
              <a:t>http://www.rivdis.sr.unh.edu</a:t>
            </a:r>
            <a:r>
              <a:rPr lang="en-US" dirty="0"/>
              <a:t>)</a:t>
            </a:r>
            <a:r>
              <a:rPr lang="en-GB" dirty="0"/>
              <a:t>. </a:t>
            </a:r>
            <a:endParaRPr lang="en-GB" dirty="0"/>
          </a:p>
          <a:p>
            <a:endParaRPr lang="en-GB" dirty="0"/>
          </a:p>
          <a:p>
            <a:r>
              <a:rPr lang="en-GB" dirty="0"/>
              <a:t>S</a:t>
            </a:r>
            <a:r>
              <a:rPr lang="en-GB" dirty="0"/>
              <a:t>urface atmospheric data 1 </a:t>
            </a:r>
            <a:r>
              <a:rPr lang="en-GB" dirty="0" err="1"/>
              <a:t>hr</a:t>
            </a:r>
            <a:r>
              <a:rPr lang="en-GB" dirty="0"/>
              <a:t>, </a:t>
            </a:r>
            <a:r>
              <a:rPr lang="en-GB" dirty="0"/>
              <a:t>0.05</a:t>
            </a:r>
            <a:r>
              <a:rPr lang="en-GB" baseline="30000" dirty="0"/>
              <a:t>o</a:t>
            </a:r>
            <a:r>
              <a:rPr lang="en-GB" dirty="0"/>
              <a:t> horizontal-</a:t>
            </a:r>
            <a:r>
              <a:rPr lang="en-GB" dirty="0"/>
              <a:t>resolution, University of Athens IASA</a:t>
            </a:r>
          </a:p>
          <a:p>
            <a:r>
              <a:rPr lang="en-GB" dirty="0"/>
              <a:t>The surface fluxes computed from </a:t>
            </a:r>
            <a:r>
              <a:rPr lang="en-GB" dirty="0" err="1"/>
              <a:t>Monin-Obukhov</a:t>
            </a:r>
            <a:r>
              <a:rPr lang="en-GB" dirty="0"/>
              <a:t> atmospheric boundary layer model </a:t>
            </a:r>
          </a:p>
          <a:p>
            <a:r>
              <a:rPr lang="en-GB" dirty="0"/>
              <a:t>interactively using the atmospheric variables and sea surface temperature and salinity </a:t>
            </a:r>
          </a:p>
          <a:p>
            <a:r>
              <a:rPr lang="en-GB" dirty="0"/>
              <a:t>developed in the ocean model.</a:t>
            </a:r>
            <a:endParaRPr lang="en-US" dirty="0"/>
          </a:p>
          <a:p>
            <a:endParaRPr lang="en-GB" dirty="0"/>
          </a:p>
          <a:p>
            <a:r>
              <a:rPr lang="en-GB" dirty="0"/>
              <a:t>The </a:t>
            </a:r>
            <a:r>
              <a:rPr lang="en-GB" dirty="0" err="1"/>
              <a:t>Bosphorus</a:t>
            </a:r>
            <a:r>
              <a:rPr lang="en-GB" dirty="0"/>
              <a:t> Channel was described in the model as 5 grid points in width (12.5 km) </a:t>
            </a:r>
            <a:endParaRPr lang="en-GB" dirty="0"/>
          </a:p>
          <a:p>
            <a:r>
              <a:rPr lang="en-GB" dirty="0"/>
              <a:t>and </a:t>
            </a:r>
            <a:r>
              <a:rPr lang="en-GB" dirty="0"/>
              <a:t>about 17 grid points in length (42.5 km) with maximum depth of 60 m</a:t>
            </a:r>
            <a:r>
              <a:rPr lang="en-GB" dirty="0"/>
              <a:t>. </a:t>
            </a:r>
            <a:r>
              <a:rPr lang="en-GB" dirty="0"/>
              <a:t>At the southern </a:t>
            </a:r>
            <a:endParaRPr lang="en-GB" dirty="0"/>
          </a:p>
          <a:p>
            <a:r>
              <a:rPr lang="en-GB" dirty="0"/>
              <a:t>open </a:t>
            </a:r>
            <a:r>
              <a:rPr lang="en-GB" dirty="0"/>
              <a:t>boundary, we impose for the normal </a:t>
            </a:r>
            <a:r>
              <a:rPr lang="en-GB" dirty="0"/>
              <a:t>velocity of </a:t>
            </a:r>
            <a:r>
              <a:rPr lang="en-GB" dirty="0"/>
              <a:t>0.1 m/s</a:t>
            </a:r>
            <a:r>
              <a:rPr lang="en-US" dirty="0"/>
              <a:t>  that corresponds to net flux out,</a:t>
            </a:r>
          </a:p>
          <a:p>
            <a:r>
              <a:rPr lang="en-US" dirty="0"/>
              <a:t>and relax T,S profiles to adjust inflow-outflow.</a:t>
            </a:r>
            <a:endParaRPr lang="en-GB" dirty="0"/>
          </a:p>
        </p:txBody>
      </p:sp>
    </p:spTree>
    <p:extLst>
      <p:ext uri="{BB962C8B-B14F-4D97-AF65-F5344CB8AC3E}">
        <p14:creationId xmlns:p14="http://schemas.microsoft.com/office/powerpoint/2010/main" val="990329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4" descr="noah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90489"/>
            <a:ext cx="4752975" cy="667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9290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r091206_091206_S000_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987116"/>
            <a:ext cx="7679765" cy="5631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3"/>
          <p:cNvSpPr txBox="1">
            <a:spLocks noChangeArrowheads="1"/>
          </p:cNvSpPr>
          <p:nvPr/>
        </p:nvSpPr>
        <p:spPr bwMode="auto">
          <a:xfrm>
            <a:off x="3970964" y="262968"/>
            <a:ext cx="4290958" cy="610783"/>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3000"/>
              </a:lnSpc>
              <a:buClr>
                <a:srgbClr val="000000"/>
              </a:buClr>
              <a:buSzPct val="45000"/>
              <a:buFont typeface="StarSymbol" charset="0"/>
              <a:buNone/>
            </a:pPr>
            <a:r>
              <a:rPr lang="en-US" sz="1800" b="1" dirty="0">
                <a:cs typeface="Lucida Sans Unicode" charset="0"/>
              </a:rPr>
              <a:t>IMS-METU</a:t>
            </a:r>
          </a:p>
          <a:p>
            <a:pPr eaLnBrk="1" hangingPunct="1">
              <a:lnSpc>
                <a:spcPct val="93000"/>
              </a:lnSpc>
              <a:buClr>
                <a:srgbClr val="000000"/>
              </a:buClr>
              <a:buSzPct val="45000"/>
              <a:buFont typeface="StarSymbol" charset="0"/>
              <a:buNone/>
            </a:pPr>
            <a:r>
              <a:rPr lang="en-US" sz="1800" b="1" dirty="0">
                <a:cs typeface="Lucida Sans Unicode" charset="0"/>
              </a:rPr>
              <a:t>Black Sea forecasts, POM, 2009, 2011</a:t>
            </a:r>
            <a:endParaRPr lang="en-US" sz="1800" b="1" dirty="0">
              <a:cs typeface="Lucida Sans Unicode" charset="0"/>
            </a:endParaRPr>
          </a:p>
        </p:txBody>
      </p:sp>
    </p:spTree>
    <p:extLst>
      <p:ext uri="{BB962C8B-B14F-4D97-AF65-F5344CB8AC3E}">
        <p14:creationId xmlns:p14="http://schemas.microsoft.com/office/powerpoint/2010/main" val="14644993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362" y="697131"/>
            <a:ext cx="3207225" cy="646331"/>
          </a:xfrm>
          <a:prstGeom prst="rect">
            <a:avLst/>
          </a:prstGeom>
          <a:solidFill>
            <a:srgbClr val="FFFF00"/>
          </a:solidFill>
        </p:spPr>
        <p:txBody>
          <a:bodyPr wrap="none" rtlCol="0">
            <a:spAutoFit/>
          </a:bodyPr>
          <a:lstStyle/>
          <a:p>
            <a:r>
              <a:rPr lang="en-US" b="1" dirty="0"/>
              <a:t>The Black Sea POM, IMS-METU </a:t>
            </a:r>
          </a:p>
          <a:p>
            <a:r>
              <a:rPr lang="en-US" b="1" dirty="0"/>
              <a:t>(</a:t>
            </a:r>
            <a:r>
              <a:rPr lang="en-US" b="1" dirty="0" err="1"/>
              <a:t>Hazem</a:t>
            </a:r>
            <a:r>
              <a:rPr lang="en-US" b="1" dirty="0"/>
              <a:t> Nagy, Emin Özsoy)</a:t>
            </a:r>
          </a:p>
        </p:txBody>
      </p:sp>
      <p:sp>
        <p:nvSpPr>
          <p:cNvPr id="7" name="Text Box 3"/>
          <p:cNvSpPr txBox="1">
            <a:spLocks noChangeArrowheads="1"/>
          </p:cNvSpPr>
          <p:nvPr/>
        </p:nvSpPr>
        <p:spPr bwMode="auto">
          <a:xfrm>
            <a:off x="1552898" y="1702860"/>
            <a:ext cx="5107619" cy="3137233"/>
          </a:xfrm>
          <a:prstGeom prst="rect">
            <a:avLst/>
          </a:prstGeom>
          <a:blipFill dpi="0" rotWithShape="0">
            <a:blip r:embed="rId2"/>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0000" tIns="45000" rIns="90000" bIns="45000" numCol="1" anchor="ctr"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algn="ctr"/>
            <a:r>
              <a:rPr lang="en-US" sz="1800" dirty="0">
                <a:latin typeface="Liberation Sans" charset="0"/>
                <a:ea typeface="WenQuanYi Zen Hei" charset="0"/>
              </a:rPr>
              <a:t>(A)</a:t>
            </a:r>
            <a:endParaRPr lang="en-US" dirty="0"/>
          </a:p>
        </p:txBody>
      </p:sp>
      <p:sp>
        <p:nvSpPr>
          <p:cNvPr id="5" name="Text Box 2"/>
          <p:cNvSpPr txBox="1">
            <a:spLocks noChangeArrowheads="1"/>
          </p:cNvSpPr>
          <p:nvPr/>
        </p:nvSpPr>
        <p:spPr bwMode="auto">
          <a:xfrm>
            <a:off x="5808134" y="1702860"/>
            <a:ext cx="4859867" cy="3137233"/>
          </a:xfrm>
          <a:prstGeom prst="rect">
            <a:avLst/>
          </a:prstGeom>
          <a:blipFill dpi="0" rotWithShape="0">
            <a:blip r:embed="rId3"/>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0000" tIns="45000" rIns="90000" bIns="45000" numCol="1" anchor="ctr"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algn="ctr"/>
            <a:r>
              <a:rPr lang="en-US" sz="1800">
                <a:latin typeface="Liberation Sans" charset="0"/>
                <a:ea typeface="WenQuanYi Zen Hei" charset="0"/>
              </a:rPr>
              <a:t>(B)</a:t>
            </a:r>
            <a:endParaRPr lang="en-US"/>
          </a:p>
        </p:txBody>
      </p:sp>
      <p:sp>
        <p:nvSpPr>
          <p:cNvPr id="8" name="TextBox 7"/>
          <p:cNvSpPr txBox="1"/>
          <p:nvPr/>
        </p:nvSpPr>
        <p:spPr>
          <a:xfrm>
            <a:off x="1688362" y="5012267"/>
            <a:ext cx="8610049" cy="1477328"/>
          </a:xfrm>
          <a:prstGeom prst="rect">
            <a:avLst/>
          </a:prstGeom>
          <a:noFill/>
        </p:spPr>
        <p:txBody>
          <a:bodyPr wrap="none" rtlCol="0">
            <a:spAutoFit/>
          </a:bodyPr>
          <a:lstStyle/>
          <a:p>
            <a:r>
              <a:rPr lang="en-GB" dirty="0"/>
              <a:t>Temporal </a:t>
            </a:r>
            <a:r>
              <a:rPr lang="en-GB" dirty="0"/>
              <a:t>evolution </a:t>
            </a:r>
            <a:r>
              <a:rPr lang="en-GB" dirty="0"/>
              <a:t>of POM Temperature </a:t>
            </a:r>
            <a:r>
              <a:rPr lang="en-GB" dirty="0"/>
              <a:t>profile in [°C] </a:t>
            </a:r>
            <a:endParaRPr lang="en-GB" dirty="0"/>
          </a:p>
          <a:p>
            <a:pPr marL="342900" indent="-342900">
              <a:buAutoNum type="alphaUcParenBoth"/>
            </a:pPr>
            <a:r>
              <a:rPr lang="en-GB" dirty="0"/>
              <a:t>Observation </a:t>
            </a:r>
            <a:r>
              <a:rPr lang="en-GB" dirty="0"/>
              <a:t>data of July 1992 as model initial conditions (black line) </a:t>
            </a:r>
          </a:p>
          <a:p>
            <a:r>
              <a:rPr lang="en-GB" dirty="0"/>
              <a:t>and </a:t>
            </a:r>
            <a:r>
              <a:rPr lang="en-GB" dirty="0"/>
              <a:t>model averaged profile of one year simulation (Red line) </a:t>
            </a:r>
            <a:endParaRPr lang="en-GB" dirty="0"/>
          </a:p>
          <a:p>
            <a:r>
              <a:rPr lang="en-GB" dirty="0"/>
              <a:t>(</a:t>
            </a:r>
            <a:r>
              <a:rPr lang="en-GB" dirty="0"/>
              <a:t>B) time series of the Model profiles every 6 months over the whole simulation period. </a:t>
            </a:r>
            <a:endParaRPr lang="en-US" dirty="0"/>
          </a:p>
          <a:p>
            <a:endParaRPr lang="en-US" dirty="0"/>
          </a:p>
        </p:txBody>
      </p:sp>
    </p:spTree>
    <p:extLst>
      <p:ext uri="{BB962C8B-B14F-4D97-AF65-F5344CB8AC3E}">
        <p14:creationId xmlns:p14="http://schemas.microsoft.com/office/powerpoint/2010/main" val="15297912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362" y="50799"/>
            <a:ext cx="5967987" cy="923330"/>
          </a:xfrm>
          <a:prstGeom prst="rect">
            <a:avLst/>
          </a:prstGeom>
          <a:solidFill>
            <a:srgbClr val="FFFF00"/>
          </a:solidFill>
        </p:spPr>
        <p:txBody>
          <a:bodyPr wrap="none" rtlCol="0">
            <a:spAutoFit/>
          </a:bodyPr>
          <a:lstStyle/>
          <a:p>
            <a:r>
              <a:rPr lang="en-US" b="1" dirty="0"/>
              <a:t>The Black Sea POM, IMS-METU </a:t>
            </a:r>
          </a:p>
          <a:p>
            <a:r>
              <a:rPr lang="en-US" b="1" dirty="0"/>
              <a:t>(</a:t>
            </a:r>
            <a:r>
              <a:rPr lang="en-US" b="1" dirty="0" err="1"/>
              <a:t>Hazem</a:t>
            </a:r>
            <a:r>
              <a:rPr lang="en-US" b="1" dirty="0"/>
              <a:t> Nagy, Emin Özsoy)</a:t>
            </a:r>
          </a:p>
          <a:p>
            <a:r>
              <a:rPr lang="en-US" b="1" dirty="0">
                <a:solidFill>
                  <a:srgbClr val="FF0000"/>
                </a:solidFill>
              </a:rPr>
              <a:t>The results on CIL temperature – compare 130716 </a:t>
            </a:r>
            <a:r>
              <a:rPr lang="en-US" b="1" dirty="0" err="1">
                <a:solidFill>
                  <a:srgbClr val="FF0000"/>
                </a:solidFill>
              </a:rPr>
              <a:t>vs</a:t>
            </a:r>
            <a:r>
              <a:rPr lang="en-US" b="1" dirty="0">
                <a:solidFill>
                  <a:srgbClr val="FF0000"/>
                </a:solidFill>
              </a:rPr>
              <a:t> 140205</a:t>
            </a:r>
          </a:p>
        </p:txBody>
      </p:sp>
      <p:pic>
        <p:nvPicPr>
          <p:cNvPr id="3" name="Picture 2" descr="130716_T000_j075_t0000_x2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867" y="1659463"/>
            <a:ext cx="3124200" cy="4749800"/>
          </a:xfrm>
          <a:prstGeom prst="rect">
            <a:avLst/>
          </a:prstGeom>
        </p:spPr>
      </p:pic>
      <p:pic>
        <p:nvPicPr>
          <p:cNvPr id="4" name="Picture 3" descr="140205_T000_j075_t0000_x2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209" y="1676396"/>
            <a:ext cx="3124200" cy="4749800"/>
          </a:xfrm>
          <a:prstGeom prst="rect">
            <a:avLst/>
          </a:prstGeom>
        </p:spPr>
      </p:pic>
    </p:spTree>
    <p:extLst>
      <p:ext uri="{BB962C8B-B14F-4D97-AF65-F5344CB8AC3E}">
        <p14:creationId xmlns:p14="http://schemas.microsoft.com/office/powerpoint/2010/main" val="15279723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362" y="1557867"/>
            <a:ext cx="3207225" cy="646331"/>
          </a:xfrm>
          <a:prstGeom prst="rect">
            <a:avLst/>
          </a:prstGeom>
          <a:solidFill>
            <a:srgbClr val="FFFF00"/>
          </a:solidFill>
        </p:spPr>
        <p:txBody>
          <a:bodyPr wrap="none" rtlCol="0">
            <a:spAutoFit/>
          </a:bodyPr>
          <a:lstStyle/>
          <a:p>
            <a:r>
              <a:rPr lang="en-US" b="1" dirty="0"/>
              <a:t>The Black Sea POM, IMS-METU </a:t>
            </a:r>
          </a:p>
          <a:p>
            <a:r>
              <a:rPr lang="en-US" b="1" dirty="0"/>
              <a:t>(</a:t>
            </a:r>
            <a:r>
              <a:rPr lang="en-US" b="1" dirty="0" err="1"/>
              <a:t>Hazem</a:t>
            </a:r>
            <a:r>
              <a:rPr lang="en-US" b="1" dirty="0"/>
              <a:t> Nagy, Emin Özsoy)</a:t>
            </a:r>
          </a:p>
        </p:txBody>
      </p:sp>
      <p:grpSp>
        <p:nvGrpSpPr>
          <p:cNvPr id="6" name="Group 4"/>
          <p:cNvGrpSpPr>
            <a:grpSpLocks/>
          </p:cNvGrpSpPr>
          <p:nvPr/>
        </p:nvGrpSpPr>
        <p:grpSpPr bwMode="auto">
          <a:xfrm>
            <a:off x="4866523" y="50800"/>
            <a:ext cx="5462811" cy="6807201"/>
            <a:chOff x="3545" y="17"/>
            <a:chExt cx="8148" cy="10192"/>
          </a:xfrm>
        </p:grpSpPr>
        <p:sp>
          <p:nvSpPr>
            <p:cNvPr id="7" name="Text Box 5"/>
            <p:cNvSpPr txBox="1">
              <a:spLocks noChangeArrowheads="1"/>
            </p:cNvSpPr>
            <p:nvPr/>
          </p:nvSpPr>
          <p:spPr bwMode="auto">
            <a:xfrm>
              <a:off x="3545" y="5113"/>
              <a:ext cx="8148" cy="5096"/>
            </a:xfrm>
            <a:prstGeom prst="rect">
              <a:avLst/>
            </a:prstGeom>
            <a:blipFill dpi="0" rotWithShape="0">
              <a:blip r:embed="rId2"/>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0000" tIns="45000" rIns="90000" bIns="45000" numCol="1" anchor="ctr"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endParaRPr lang="en-US" sz="1200" dirty="0">
                <a:latin typeface="Times New Roman" charset="0"/>
                <a:ea typeface="ÇlÇr ñæí©" charset="0"/>
              </a:endParaRPr>
            </a:p>
            <a:p>
              <a:pPr algn="ctr"/>
              <a:r>
                <a:rPr lang="en-US" sz="1800" dirty="0">
                  <a:latin typeface="Liberation Sans" charset="0"/>
                  <a:ea typeface="WenQuanYi Zen Hei" charset="0"/>
                </a:rPr>
                <a:t>(B)</a:t>
              </a:r>
              <a:endParaRPr lang="en-US" dirty="0"/>
            </a:p>
          </p:txBody>
        </p:sp>
        <p:sp>
          <p:nvSpPr>
            <p:cNvPr id="8" name="Text Box 6"/>
            <p:cNvSpPr txBox="1">
              <a:spLocks noChangeArrowheads="1"/>
            </p:cNvSpPr>
            <p:nvPr/>
          </p:nvSpPr>
          <p:spPr bwMode="auto">
            <a:xfrm>
              <a:off x="3545" y="17"/>
              <a:ext cx="8148" cy="5096"/>
            </a:xfrm>
            <a:prstGeom prst="rect">
              <a:avLst/>
            </a:prstGeom>
            <a:blipFill dpi="0" rotWithShape="0">
              <a:blip r:embed="rId3"/>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0000" tIns="45000" rIns="90000" bIns="45000" numCol="1" anchor="ctr"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endParaRPr lang="en-US" sz="1200">
                <a:latin typeface="Times New Roman" charset="0"/>
                <a:ea typeface="ÇlÇr ñæí©" charset="0"/>
              </a:endParaRPr>
            </a:p>
            <a:p>
              <a:pPr algn="ctr"/>
              <a:r>
                <a:rPr lang="en-US" sz="1800">
                  <a:latin typeface="Liberation Sans" charset="0"/>
                  <a:ea typeface="WenQuanYi Zen Hei" charset="0"/>
                </a:rPr>
                <a:t>(A)</a:t>
              </a:r>
              <a:endParaRPr lang="en-US"/>
            </a:p>
          </p:txBody>
        </p:sp>
      </p:grpSp>
    </p:spTree>
    <p:extLst>
      <p:ext uri="{BB962C8B-B14F-4D97-AF65-F5344CB8AC3E}">
        <p14:creationId xmlns:p14="http://schemas.microsoft.com/office/powerpoint/2010/main" val="10216507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1057" y="988261"/>
            <a:ext cx="6047749" cy="4524316"/>
          </a:xfrm>
          <a:prstGeom prst="rect">
            <a:avLst/>
          </a:prstGeom>
          <a:solidFill>
            <a:srgbClr val="FFFF00"/>
          </a:solidFill>
        </p:spPr>
        <p:txBody>
          <a:bodyPr wrap="none" rtlCol="0">
            <a:spAutoFit/>
          </a:bodyPr>
          <a:lstStyle/>
          <a:p>
            <a:endParaRPr lang="en-US" sz="1600" dirty="0"/>
          </a:p>
          <a:p>
            <a:r>
              <a:rPr lang="en-US" sz="1600" dirty="0"/>
              <a:t>Problems with POM and ROMS</a:t>
            </a:r>
          </a:p>
          <a:p>
            <a:endParaRPr lang="en-US" sz="1600" dirty="0"/>
          </a:p>
          <a:p>
            <a:r>
              <a:rPr lang="en-US" sz="1600" dirty="0"/>
              <a:t>Both POM and ROMS have been configured in the same way as the </a:t>
            </a:r>
          </a:p>
          <a:p>
            <a:r>
              <a:rPr lang="en-US" sz="1600" dirty="0"/>
              <a:t>2</a:t>
            </a:r>
            <a:r>
              <a:rPr lang="en-US" sz="1600" baseline="30000" dirty="0"/>
              <a:t>nd</a:t>
            </a:r>
            <a:r>
              <a:rPr lang="en-US" sz="1600" dirty="0"/>
              <a:t> version of NEMO configuration, using the same bathymetry, </a:t>
            </a:r>
          </a:p>
          <a:p>
            <a:r>
              <a:rPr lang="en-US" sz="1600" dirty="0"/>
              <a:t>s</a:t>
            </a:r>
            <a:r>
              <a:rPr lang="en-US" sz="1600" dirty="0"/>
              <a:t>ame horizontal grid and vertical discretization levels at the region </a:t>
            </a:r>
          </a:p>
          <a:p>
            <a:r>
              <a:rPr lang="en-US" sz="1600" dirty="0"/>
              <a:t>of maximum depth, surface and boundary </a:t>
            </a:r>
            <a:r>
              <a:rPr lang="en-US" sz="1600" dirty="0" err="1"/>
              <a:t>forcings</a:t>
            </a:r>
            <a:r>
              <a:rPr lang="en-US" sz="1600" dirty="0"/>
              <a:t> etc., but</a:t>
            </a:r>
          </a:p>
          <a:p>
            <a:r>
              <a:rPr lang="en-US" sz="1600" dirty="0"/>
              <a:t>t</a:t>
            </a:r>
            <a:r>
              <a:rPr lang="en-US" sz="1600" dirty="0"/>
              <a:t>he following problems with both models could not be overcome:</a:t>
            </a:r>
          </a:p>
          <a:p>
            <a:endParaRPr lang="en-US" sz="1600" dirty="0"/>
          </a:p>
          <a:p>
            <a:r>
              <a:rPr lang="en-US" sz="1600" dirty="0"/>
              <a:t>The results look good on the surface in both models, </a:t>
            </a:r>
          </a:p>
          <a:p>
            <a:r>
              <a:rPr lang="en-US" sz="1600" dirty="0"/>
              <a:t>but POM cannot preserve the CIL for more than few months</a:t>
            </a:r>
          </a:p>
          <a:p>
            <a:r>
              <a:rPr lang="en-US" sz="1600" dirty="0"/>
              <a:t>while ROMS preserves it longer but CIL is still excessively mixed.</a:t>
            </a:r>
          </a:p>
          <a:p>
            <a:endParaRPr lang="en-US" sz="1600" dirty="0"/>
          </a:p>
          <a:p>
            <a:r>
              <a:rPr lang="en-US" sz="1600" dirty="0"/>
              <a:t>We think the problem has to do with the sigma or s-coordinates </a:t>
            </a:r>
          </a:p>
          <a:p>
            <a:r>
              <a:rPr lang="en-US" sz="1600" dirty="0"/>
              <a:t>(terrain-following) in both models which introduce excessive errors in </a:t>
            </a:r>
          </a:p>
          <a:p>
            <a:r>
              <a:rPr lang="en-US" sz="1600" dirty="0"/>
              <a:t>h</a:t>
            </a:r>
            <a:r>
              <a:rPr lang="en-US" sz="1600" dirty="0"/>
              <a:t>orizontal and vertical mixing, resulting in fast erosion of the CIL layer.</a:t>
            </a:r>
          </a:p>
          <a:p>
            <a:endParaRPr lang="en-US" sz="1600" dirty="0"/>
          </a:p>
          <a:p>
            <a:endParaRPr lang="en-US" sz="1600" dirty="0"/>
          </a:p>
        </p:txBody>
      </p:sp>
    </p:spTree>
    <p:extLst>
      <p:ext uri="{BB962C8B-B14F-4D97-AF65-F5344CB8AC3E}">
        <p14:creationId xmlns:p14="http://schemas.microsoft.com/office/powerpoint/2010/main" val="17523470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6351" y="567765"/>
            <a:ext cx="7917890" cy="6186310"/>
          </a:xfrm>
          <a:prstGeom prst="rect">
            <a:avLst/>
          </a:prstGeom>
          <a:solidFill>
            <a:srgbClr val="FFFF00"/>
          </a:solidFill>
        </p:spPr>
        <p:txBody>
          <a:bodyPr wrap="none" rtlCol="0">
            <a:spAutoFit/>
          </a:bodyPr>
          <a:lstStyle/>
          <a:p>
            <a:r>
              <a:rPr lang="en-US" b="1" dirty="0"/>
              <a:t>The Black Sea 1st NEMO configuration, IMS-METU</a:t>
            </a:r>
          </a:p>
          <a:p>
            <a:r>
              <a:rPr lang="en-US" b="1" dirty="0"/>
              <a:t>(Nathalie Toque, Emin Özsoy)</a:t>
            </a:r>
          </a:p>
          <a:p>
            <a:endParaRPr lang="en-US" dirty="0"/>
          </a:p>
          <a:p>
            <a:r>
              <a:rPr lang="en-US" dirty="0"/>
              <a:t>NEMO 3.3.1 </a:t>
            </a:r>
          </a:p>
          <a:p>
            <a:r>
              <a:rPr lang="en-US" dirty="0"/>
              <a:t>Model </a:t>
            </a:r>
            <a:r>
              <a:rPr lang="en-US" dirty="0"/>
              <a:t>of the Black sea with the Azov </a:t>
            </a:r>
            <a:r>
              <a:rPr lang="en-US" dirty="0"/>
              <a:t>sea</a:t>
            </a:r>
          </a:p>
          <a:p>
            <a:r>
              <a:rPr lang="en-US" dirty="0"/>
              <a:t>Domain: </a:t>
            </a:r>
            <a:r>
              <a:rPr lang="en-US" dirty="0"/>
              <a:t>N40.55-N47.2, E26.34-42.22 </a:t>
            </a:r>
            <a:endParaRPr lang="en-US" dirty="0"/>
          </a:p>
          <a:p>
            <a:r>
              <a:rPr lang="en-US" dirty="0"/>
              <a:t>Horizontal resolution: 1/12 degree (Δx6.5km, </a:t>
            </a:r>
            <a:r>
              <a:rPr lang="en-US" dirty="0" err="1"/>
              <a:t>Δy</a:t>
            </a:r>
            <a:r>
              <a:rPr lang="en-US" dirty="0"/>
              <a:t>=9.3 km) </a:t>
            </a:r>
            <a:br>
              <a:rPr lang="en-US" dirty="0"/>
            </a:br>
            <a:r>
              <a:rPr lang="en-US" dirty="0"/>
              <a:t>Z coordinate, partial steps, </a:t>
            </a:r>
            <a:r>
              <a:rPr lang="en-US" dirty="0"/>
              <a:t>v</a:t>
            </a:r>
            <a:r>
              <a:rPr lang="en-US" dirty="0"/>
              <a:t>ertical resolution: 42 levels</a:t>
            </a:r>
            <a:br>
              <a:rPr lang="en-US" dirty="0"/>
            </a:br>
            <a:r>
              <a:rPr lang="en-US" dirty="0"/>
              <a:t>Dynamical time step: 270s, number of </a:t>
            </a:r>
            <a:r>
              <a:rPr lang="en-US" dirty="0" err="1"/>
              <a:t>barotropic</a:t>
            </a:r>
            <a:r>
              <a:rPr lang="en-US" dirty="0"/>
              <a:t> time steps: 50, time step: 5.4s </a:t>
            </a:r>
          </a:p>
          <a:p>
            <a:r>
              <a:rPr lang="en-US" dirty="0"/>
              <a:t>Bathymetry: GEBCO, max. depth 2250m</a:t>
            </a:r>
          </a:p>
          <a:p>
            <a:r>
              <a:rPr lang="en-US" dirty="0"/>
              <a:t>Surface </a:t>
            </a:r>
            <a:r>
              <a:rPr lang="en-US" dirty="0"/>
              <a:t>atmospheric forcing: ECMWF ERA Interim, </a:t>
            </a:r>
            <a:r>
              <a:rPr lang="en-US" dirty="0"/>
              <a:t>3hr </a:t>
            </a:r>
            <a:r>
              <a:rPr lang="en-US" dirty="0"/>
              <a:t>temporal </a:t>
            </a:r>
            <a:r>
              <a:rPr lang="en-US" dirty="0"/>
              <a:t>resolution</a:t>
            </a:r>
          </a:p>
          <a:p>
            <a:r>
              <a:rPr lang="en-US" dirty="0"/>
              <a:t> </a:t>
            </a:r>
            <a:r>
              <a:rPr lang="en-US" dirty="0"/>
              <a:t>             </a:t>
            </a:r>
            <a:r>
              <a:rPr lang="en-US" dirty="0" err="1"/>
              <a:t>clio</a:t>
            </a:r>
            <a:r>
              <a:rPr lang="en-US" dirty="0"/>
              <a:t> </a:t>
            </a:r>
            <a:r>
              <a:rPr lang="en-US" dirty="0"/>
              <a:t>bulk </a:t>
            </a:r>
            <a:r>
              <a:rPr lang="en-US" dirty="0"/>
              <a:t>formulation</a:t>
            </a:r>
            <a:r>
              <a:rPr lang="en-US" dirty="0"/>
              <a:t/>
            </a:r>
            <a:br>
              <a:rPr lang="en-US" dirty="0"/>
            </a:br>
            <a:r>
              <a:rPr lang="en-US" dirty="0"/>
              <a:t>Runoff: </a:t>
            </a:r>
            <a:r>
              <a:rPr lang="en-US" dirty="0"/>
              <a:t>Danube, </a:t>
            </a:r>
            <a:r>
              <a:rPr lang="en-US" dirty="0" err="1"/>
              <a:t>Dniestr</a:t>
            </a:r>
            <a:r>
              <a:rPr lang="en-US" dirty="0"/>
              <a:t>, </a:t>
            </a:r>
            <a:r>
              <a:rPr lang="en-US" dirty="0" err="1"/>
              <a:t>Dniepr</a:t>
            </a:r>
            <a:r>
              <a:rPr lang="en-US" dirty="0"/>
              <a:t> and </a:t>
            </a:r>
            <a:r>
              <a:rPr lang="en-US" dirty="0"/>
              <a:t>Don</a:t>
            </a:r>
          </a:p>
          <a:p>
            <a:r>
              <a:rPr lang="en-US" dirty="0"/>
              <a:t>Constant </a:t>
            </a:r>
            <a:r>
              <a:rPr lang="en-US" dirty="0"/>
              <a:t>geothermal flux at the bottom (40.10</a:t>
            </a:r>
            <a:r>
              <a:rPr lang="en-US" baseline="30000" dirty="0"/>
              <a:t>-3</a:t>
            </a:r>
            <a:r>
              <a:rPr lang="en-US" dirty="0"/>
              <a:t> </a:t>
            </a:r>
            <a:r>
              <a:rPr lang="en-US" dirty="0"/>
              <a:t>W/m2</a:t>
            </a:r>
            <a:r>
              <a:rPr lang="en-US" dirty="0"/>
              <a:t>)</a:t>
            </a:r>
            <a:endParaRPr lang="en-US" dirty="0"/>
          </a:p>
          <a:p>
            <a:r>
              <a:rPr lang="en-US" dirty="0"/>
              <a:t>Open </a:t>
            </a:r>
            <a:r>
              <a:rPr lang="en-US" dirty="0"/>
              <a:t>boundary </a:t>
            </a:r>
            <a:r>
              <a:rPr lang="en-US" dirty="0"/>
              <a:t>condition: </a:t>
            </a:r>
            <a:r>
              <a:rPr lang="en-US" dirty="0"/>
              <a:t>Vertical profiles of </a:t>
            </a:r>
            <a:r>
              <a:rPr lang="en-US" dirty="0"/>
              <a:t>temperature and </a:t>
            </a:r>
            <a:r>
              <a:rPr lang="en-US" dirty="0"/>
              <a:t>salinity </a:t>
            </a:r>
            <a:endParaRPr lang="en-US" dirty="0"/>
          </a:p>
          <a:p>
            <a:r>
              <a:rPr lang="en-US" dirty="0"/>
              <a:t> </a:t>
            </a:r>
            <a:r>
              <a:rPr lang="en-US" dirty="0"/>
              <a:t>           at </a:t>
            </a:r>
            <a:r>
              <a:rPr lang="en-US" dirty="0"/>
              <a:t>1 point located at </a:t>
            </a:r>
            <a:r>
              <a:rPr lang="en-US" dirty="0"/>
              <a:t>the northern </a:t>
            </a:r>
            <a:r>
              <a:rPr lang="en-US" dirty="0"/>
              <a:t>sill </a:t>
            </a:r>
            <a:r>
              <a:rPr lang="en-US" dirty="0"/>
              <a:t>of the </a:t>
            </a:r>
            <a:r>
              <a:rPr lang="en-US" dirty="0"/>
              <a:t>strait of the </a:t>
            </a:r>
            <a:r>
              <a:rPr lang="en-US" dirty="0" err="1"/>
              <a:t>Bosphorus</a:t>
            </a:r>
            <a:r>
              <a:rPr lang="en-US" dirty="0"/>
              <a:t> </a:t>
            </a:r>
            <a:br>
              <a:rPr lang="en-US" dirty="0"/>
            </a:br>
            <a:r>
              <a:rPr lang="en-US" dirty="0"/>
              <a:t>Initial </a:t>
            </a:r>
            <a:r>
              <a:rPr lang="en-US" dirty="0"/>
              <a:t>conditions: </a:t>
            </a:r>
            <a:r>
              <a:rPr lang="en-US" dirty="0" err="1"/>
              <a:t>Levitus</a:t>
            </a:r>
            <a:r>
              <a:rPr lang="en-US" dirty="0"/>
              <a:t> temperature and salinity files</a:t>
            </a:r>
            <a:r>
              <a:rPr lang="en-US" dirty="0"/>
              <a:t>.</a:t>
            </a:r>
          </a:p>
          <a:p>
            <a:r>
              <a:rPr lang="en-US" dirty="0"/>
              <a:t>Lateral diffusion: </a:t>
            </a:r>
            <a:r>
              <a:rPr lang="en-US" dirty="0" err="1"/>
              <a:t>Laplacian</a:t>
            </a:r>
            <a:r>
              <a:rPr lang="en-US" dirty="0"/>
              <a:t> </a:t>
            </a:r>
            <a:r>
              <a:rPr lang="en-US" dirty="0"/>
              <a:t>for the tracer (rn_aht_0 = 100. m2/s) </a:t>
            </a:r>
            <a:endParaRPr lang="en-US" dirty="0"/>
          </a:p>
          <a:p>
            <a:r>
              <a:rPr lang="en-US" dirty="0" err="1"/>
              <a:t>Bilaplacian</a:t>
            </a:r>
            <a:r>
              <a:rPr lang="en-US" dirty="0"/>
              <a:t> for the momentum (rn_ahm_0_blp = -7.10</a:t>
            </a:r>
            <a:r>
              <a:rPr lang="en-US" baseline="30000" dirty="0"/>
              <a:t>9</a:t>
            </a:r>
            <a:r>
              <a:rPr lang="en-US" dirty="0"/>
              <a:t> m4/s) </a:t>
            </a:r>
          </a:p>
          <a:p>
            <a:r>
              <a:rPr lang="en-US" dirty="0"/>
              <a:t>Generic </a:t>
            </a:r>
            <a:r>
              <a:rPr lang="en-US" dirty="0"/>
              <a:t>Length Scale model (</a:t>
            </a:r>
            <a:r>
              <a:rPr lang="en-US" dirty="0" err="1"/>
              <a:t>gls</a:t>
            </a:r>
            <a:r>
              <a:rPr lang="en-US" dirty="0"/>
              <a:t>), Double Diffusion Mixing model (</a:t>
            </a:r>
            <a:r>
              <a:rPr lang="en-US" dirty="0" err="1"/>
              <a:t>ddm</a:t>
            </a:r>
            <a:r>
              <a:rPr lang="en-US" dirty="0"/>
              <a:t>)</a:t>
            </a:r>
            <a:endParaRPr lang="en-US" dirty="0"/>
          </a:p>
          <a:p>
            <a:r>
              <a:rPr lang="en-US" dirty="0"/>
              <a:t>List </a:t>
            </a:r>
            <a:r>
              <a:rPr lang="en-US" dirty="0"/>
              <a:t>of the keys: </a:t>
            </a:r>
            <a:r>
              <a:rPr lang="en-US" dirty="0" err="1"/>
              <a:t>key_mpp_mpi</a:t>
            </a:r>
            <a:r>
              <a:rPr lang="en-US" dirty="0"/>
              <a:t>, </a:t>
            </a:r>
            <a:r>
              <a:rPr lang="en-US" dirty="0" err="1"/>
              <a:t>key_ldfslp</a:t>
            </a:r>
            <a:r>
              <a:rPr lang="en-US" dirty="0"/>
              <a:t>, </a:t>
            </a:r>
            <a:r>
              <a:rPr lang="en-US" dirty="0" err="1"/>
              <a:t>key_dynspg_ts</a:t>
            </a:r>
            <a:r>
              <a:rPr lang="en-US" dirty="0"/>
              <a:t>, </a:t>
            </a:r>
            <a:r>
              <a:rPr lang="en-US" dirty="0" err="1"/>
              <a:t>key_trabbl</a:t>
            </a:r>
            <a:r>
              <a:rPr lang="en-US" dirty="0"/>
              <a:t>, </a:t>
            </a:r>
            <a:r>
              <a:rPr lang="en-US" dirty="0" err="1"/>
              <a:t>key_trabbc</a:t>
            </a:r>
            <a:r>
              <a:rPr lang="en-US" dirty="0"/>
              <a:t>, </a:t>
            </a:r>
            <a:endParaRPr lang="en-US" dirty="0"/>
          </a:p>
          <a:p>
            <a:r>
              <a:rPr lang="en-US" dirty="0"/>
              <a:t> </a:t>
            </a:r>
            <a:r>
              <a:rPr lang="en-US" dirty="0"/>
              <a:t>                            </a:t>
            </a:r>
            <a:r>
              <a:rPr lang="en-US" dirty="0" err="1"/>
              <a:t>key_bdy</a:t>
            </a:r>
            <a:r>
              <a:rPr lang="en-US" dirty="0"/>
              <a:t>, </a:t>
            </a:r>
            <a:r>
              <a:rPr lang="en-US" dirty="0" err="1"/>
              <a:t>key_zdfgls</a:t>
            </a:r>
            <a:r>
              <a:rPr lang="en-US" dirty="0"/>
              <a:t>, </a:t>
            </a:r>
            <a:r>
              <a:rPr lang="en-US" dirty="0" err="1"/>
              <a:t>key_zdfddm</a:t>
            </a:r>
            <a:endParaRPr lang="en-US" dirty="0"/>
          </a:p>
        </p:txBody>
      </p:sp>
    </p:spTree>
    <p:extLst>
      <p:ext uri="{BB962C8B-B14F-4D97-AF65-F5344CB8AC3E}">
        <p14:creationId xmlns:p14="http://schemas.microsoft.com/office/powerpoint/2010/main" val="11063696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MO_OUTPUT_90h_20071101_20071130_SALT_000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46247"/>
            <a:ext cx="4588932" cy="3208554"/>
          </a:xfrm>
          <a:prstGeom prst="rect">
            <a:avLst/>
          </a:prstGeom>
        </p:spPr>
      </p:pic>
      <p:pic>
        <p:nvPicPr>
          <p:cNvPr id="3" name="Picture 2" descr="NEMO_OUTPUT_93h_20070801_20070831_TEMP_000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491058"/>
            <a:ext cx="4555067" cy="3184877"/>
          </a:xfrm>
          <a:prstGeom prst="rect">
            <a:avLst/>
          </a:prstGeom>
        </p:spPr>
      </p:pic>
      <p:pic>
        <p:nvPicPr>
          <p:cNvPr id="4" name="Picture 3" descr="NEMO_OUTPUT_90h_20071101_20071130_CURR_0008.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932" y="491057"/>
            <a:ext cx="4555068" cy="3184877"/>
          </a:xfrm>
          <a:prstGeom prst="rect">
            <a:avLst/>
          </a:prstGeom>
        </p:spPr>
      </p:pic>
      <p:pic>
        <p:nvPicPr>
          <p:cNvPr id="5" name="Picture 4" descr="NEMO_OUTPUT_90h_20071101_20071130_ZETA_0006.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696" y="3469925"/>
            <a:ext cx="4520303" cy="3160569"/>
          </a:xfrm>
          <a:prstGeom prst="rect">
            <a:avLst/>
          </a:prstGeom>
        </p:spPr>
      </p:pic>
      <p:sp>
        <p:nvSpPr>
          <p:cNvPr id="6" name="TextBox 5"/>
          <p:cNvSpPr txBox="1"/>
          <p:nvPr/>
        </p:nvSpPr>
        <p:spPr>
          <a:xfrm>
            <a:off x="1744253" y="39334"/>
            <a:ext cx="3778298" cy="338554"/>
          </a:xfrm>
          <a:prstGeom prst="rect">
            <a:avLst/>
          </a:prstGeom>
          <a:solidFill>
            <a:srgbClr val="FFFF00"/>
          </a:solidFill>
        </p:spPr>
        <p:txBody>
          <a:bodyPr wrap="none" rtlCol="0">
            <a:spAutoFit/>
          </a:bodyPr>
          <a:lstStyle/>
          <a:p>
            <a:r>
              <a:rPr lang="en-US" sz="1600" dirty="0"/>
              <a:t>First results – Nathalie Toque – Emin Özsoy</a:t>
            </a:r>
          </a:p>
        </p:txBody>
      </p:sp>
    </p:spTree>
    <p:extLst>
      <p:ext uri="{BB962C8B-B14F-4D97-AF65-F5344CB8AC3E}">
        <p14:creationId xmlns:p14="http://schemas.microsoft.com/office/powerpoint/2010/main" val="18419641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362" y="50799"/>
            <a:ext cx="8944689" cy="6740308"/>
          </a:xfrm>
          <a:prstGeom prst="rect">
            <a:avLst/>
          </a:prstGeom>
          <a:solidFill>
            <a:srgbClr val="FFFF00"/>
          </a:solidFill>
        </p:spPr>
        <p:txBody>
          <a:bodyPr wrap="none" rtlCol="0">
            <a:spAutoFit/>
          </a:bodyPr>
          <a:lstStyle/>
          <a:p>
            <a:r>
              <a:rPr lang="en-US" b="1" dirty="0"/>
              <a:t>The Black Sea 2nd NEMO configuration, IMS-METU </a:t>
            </a:r>
            <a:r>
              <a:rPr lang="en-US" b="1" dirty="0">
                <a:solidFill>
                  <a:srgbClr val="FF0000"/>
                </a:solidFill>
              </a:rPr>
              <a:t>   (DIFFERENCES FROM 1st IN RED!)</a:t>
            </a:r>
            <a:endParaRPr lang="en-US" b="1" dirty="0"/>
          </a:p>
          <a:p>
            <a:r>
              <a:rPr lang="en-US" b="1" dirty="0"/>
              <a:t>(Robinson </a:t>
            </a:r>
            <a:r>
              <a:rPr lang="en-US" b="1" dirty="0" err="1"/>
              <a:t>Hordoir</a:t>
            </a:r>
            <a:r>
              <a:rPr lang="en-US" b="1" dirty="0"/>
              <a:t>, </a:t>
            </a:r>
            <a:r>
              <a:rPr lang="en-US" b="1" dirty="0" err="1"/>
              <a:t>Adil</a:t>
            </a:r>
            <a:r>
              <a:rPr lang="en-US" b="1" dirty="0"/>
              <a:t> </a:t>
            </a:r>
            <a:r>
              <a:rPr lang="en-US" b="1" dirty="0" err="1"/>
              <a:t>Sözer</a:t>
            </a:r>
            <a:r>
              <a:rPr lang="en-US" b="1" dirty="0"/>
              <a:t>, </a:t>
            </a:r>
            <a:r>
              <a:rPr lang="en-US" b="1" dirty="0" err="1"/>
              <a:t>Hazem</a:t>
            </a:r>
            <a:r>
              <a:rPr lang="en-US" b="1" dirty="0"/>
              <a:t> Nagy, Emin Özsoy)</a:t>
            </a:r>
            <a:endParaRPr lang="en-US" dirty="0"/>
          </a:p>
          <a:p>
            <a:r>
              <a:rPr lang="en-US" dirty="0">
                <a:solidFill>
                  <a:srgbClr val="FF0000"/>
                </a:solidFill>
              </a:rPr>
              <a:t>NEMO 3.4 </a:t>
            </a:r>
          </a:p>
          <a:p>
            <a:r>
              <a:rPr lang="en-US" dirty="0"/>
              <a:t>Model </a:t>
            </a:r>
            <a:r>
              <a:rPr lang="en-US" dirty="0"/>
              <a:t>of the Black sea with the Azov </a:t>
            </a:r>
            <a:r>
              <a:rPr lang="en-US" dirty="0"/>
              <a:t>sea</a:t>
            </a:r>
          </a:p>
          <a:p>
            <a:r>
              <a:rPr lang="en-US" dirty="0"/>
              <a:t>Domain: </a:t>
            </a:r>
            <a:r>
              <a:rPr lang="en-US" dirty="0">
                <a:solidFill>
                  <a:srgbClr val="FF0000"/>
                </a:solidFill>
              </a:rPr>
              <a:t>40.92°-47.30°N, 27.43°-42.00</a:t>
            </a:r>
            <a:r>
              <a:rPr lang="en-US" dirty="0">
                <a:solidFill>
                  <a:srgbClr val="FF0000"/>
                </a:solidFill>
              </a:rPr>
              <a:t>°E</a:t>
            </a:r>
          </a:p>
          <a:p>
            <a:r>
              <a:rPr lang="en-US" dirty="0"/>
              <a:t>Horizontal resolution </a:t>
            </a:r>
            <a:r>
              <a:rPr lang="en-US" dirty="0" err="1">
                <a:solidFill>
                  <a:srgbClr val="FF0000"/>
                </a:solidFill>
              </a:rPr>
              <a:t>Δx</a:t>
            </a:r>
            <a:r>
              <a:rPr lang="en-US" dirty="0">
                <a:solidFill>
                  <a:srgbClr val="FF0000"/>
                </a:solidFill>
              </a:rPr>
              <a:t>=2.5km </a:t>
            </a:r>
            <a:r>
              <a:rPr lang="en-US" dirty="0"/>
              <a:t/>
            </a:r>
            <a:br>
              <a:rPr lang="en-US" dirty="0"/>
            </a:br>
            <a:r>
              <a:rPr lang="en-US" dirty="0"/>
              <a:t>Z coordinate, partial steps, </a:t>
            </a:r>
            <a:r>
              <a:rPr lang="en-US" dirty="0"/>
              <a:t>v</a:t>
            </a:r>
            <a:r>
              <a:rPr lang="en-US" dirty="0"/>
              <a:t>ertical resolution: </a:t>
            </a:r>
            <a:r>
              <a:rPr lang="en-US" dirty="0">
                <a:solidFill>
                  <a:srgbClr val="FF0000"/>
                </a:solidFill>
              </a:rPr>
              <a:t>60 levels </a:t>
            </a:r>
          </a:p>
          <a:p>
            <a:r>
              <a:rPr lang="en-US" dirty="0">
                <a:solidFill>
                  <a:srgbClr val="FF0000"/>
                </a:solidFill>
              </a:rPr>
              <a:t>(adjusted to topography and density variations)</a:t>
            </a:r>
            <a:br>
              <a:rPr lang="en-US" dirty="0">
                <a:solidFill>
                  <a:srgbClr val="FF0000"/>
                </a:solidFill>
              </a:rPr>
            </a:br>
            <a:r>
              <a:rPr lang="en-US" dirty="0"/>
              <a:t>Dynamical time step: </a:t>
            </a:r>
          </a:p>
          <a:p>
            <a:r>
              <a:rPr lang="en-US" dirty="0">
                <a:solidFill>
                  <a:srgbClr val="FF0000"/>
                </a:solidFill>
              </a:rPr>
              <a:t>240s, number of </a:t>
            </a:r>
            <a:r>
              <a:rPr lang="en-US" dirty="0" err="1">
                <a:solidFill>
                  <a:srgbClr val="FF0000"/>
                </a:solidFill>
              </a:rPr>
              <a:t>barotropic</a:t>
            </a:r>
            <a:r>
              <a:rPr lang="en-US" dirty="0">
                <a:solidFill>
                  <a:srgbClr val="FF0000"/>
                </a:solidFill>
              </a:rPr>
              <a:t> time steps: 100, time step: 2.4s (for large </a:t>
            </a:r>
            <a:r>
              <a:rPr lang="en-US" dirty="0" err="1">
                <a:solidFill>
                  <a:srgbClr val="FF0000"/>
                </a:solidFill>
              </a:rPr>
              <a:t>K</a:t>
            </a:r>
            <a:r>
              <a:rPr lang="en-US" baseline="-25000" dirty="0" err="1">
                <a:solidFill>
                  <a:srgbClr val="FF0000"/>
                </a:solidFill>
              </a:rPr>
              <a:t>h</a:t>
            </a:r>
            <a:r>
              <a:rPr lang="en-US" dirty="0">
                <a:solidFill>
                  <a:srgbClr val="FF0000"/>
                </a:solidFill>
              </a:rPr>
              <a:t>, A</a:t>
            </a:r>
            <a:r>
              <a:rPr lang="en-US" baseline="-25000" dirty="0">
                <a:solidFill>
                  <a:srgbClr val="FF0000"/>
                </a:solidFill>
              </a:rPr>
              <a:t>h</a:t>
            </a:r>
            <a:r>
              <a:rPr lang="en-US" dirty="0">
                <a:solidFill>
                  <a:srgbClr val="FF0000"/>
                </a:solidFill>
              </a:rPr>
              <a:t> =400 m</a:t>
            </a:r>
            <a:r>
              <a:rPr lang="en-US" baseline="30000" dirty="0">
                <a:solidFill>
                  <a:srgbClr val="FF0000"/>
                </a:solidFill>
              </a:rPr>
              <a:t>2</a:t>
            </a:r>
            <a:r>
              <a:rPr lang="en-US" dirty="0">
                <a:solidFill>
                  <a:srgbClr val="FF0000"/>
                </a:solidFill>
              </a:rPr>
              <a:t>/s)</a:t>
            </a:r>
          </a:p>
          <a:p>
            <a:r>
              <a:rPr lang="en-US" dirty="0">
                <a:solidFill>
                  <a:srgbClr val="FF0000"/>
                </a:solidFill>
              </a:rPr>
              <a:t>240s, number of </a:t>
            </a:r>
            <a:r>
              <a:rPr lang="en-US" dirty="0" err="1">
                <a:solidFill>
                  <a:srgbClr val="FF0000"/>
                </a:solidFill>
              </a:rPr>
              <a:t>barotropic</a:t>
            </a:r>
            <a:r>
              <a:rPr lang="en-US" dirty="0">
                <a:solidFill>
                  <a:srgbClr val="FF0000"/>
                </a:solidFill>
              </a:rPr>
              <a:t> time steps: 600, time step: 0.4s (for small </a:t>
            </a:r>
            <a:r>
              <a:rPr lang="en-US" dirty="0" err="1">
                <a:solidFill>
                  <a:srgbClr val="FF0000"/>
                </a:solidFill>
              </a:rPr>
              <a:t>K</a:t>
            </a:r>
            <a:r>
              <a:rPr lang="en-US" baseline="-25000" dirty="0" err="1">
                <a:solidFill>
                  <a:srgbClr val="FF0000"/>
                </a:solidFill>
              </a:rPr>
              <a:t>h</a:t>
            </a:r>
            <a:r>
              <a:rPr lang="en-US" dirty="0">
                <a:solidFill>
                  <a:srgbClr val="FF0000"/>
                </a:solidFill>
              </a:rPr>
              <a:t>, A</a:t>
            </a:r>
            <a:r>
              <a:rPr lang="en-US" baseline="-25000" dirty="0">
                <a:solidFill>
                  <a:srgbClr val="FF0000"/>
                </a:solidFill>
              </a:rPr>
              <a:t>h</a:t>
            </a:r>
            <a:r>
              <a:rPr lang="en-US" dirty="0">
                <a:solidFill>
                  <a:srgbClr val="FF0000"/>
                </a:solidFill>
              </a:rPr>
              <a:t> = 10 m</a:t>
            </a:r>
            <a:r>
              <a:rPr lang="en-US" baseline="30000" dirty="0">
                <a:solidFill>
                  <a:srgbClr val="FF0000"/>
                </a:solidFill>
              </a:rPr>
              <a:t>2</a:t>
            </a:r>
            <a:r>
              <a:rPr lang="en-US" dirty="0">
                <a:solidFill>
                  <a:srgbClr val="FF0000"/>
                </a:solidFill>
              </a:rPr>
              <a:t>/s)</a:t>
            </a:r>
          </a:p>
          <a:p>
            <a:r>
              <a:rPr lang="en-US" dirty="0"/>
              <a:t>Bathymetry: </a:t>
            </a:r>
            <a:r>
              <a:rPr lang="en-US" dirty="0">
                <a:solidFill>
                  <a:srgbClr val="FF0000"/>
                </a:solidFill>
              </a:rPr>
              <a:t>GEBCO 2008</a:t>
            </a:r>
            <a:r>
              <a:rPr lang="en-US" dirty="0"/>
              <a:t>, max. depth in model grid 2201m</a:t>
            </a:r>
            <a:endParaRPr lang="en-US" dirty="0">
              <a:solidFill>
                <a:srgbClr val="FF0000"/>
              </a:solidFill>
            </a:endParaRPr>
          </a:p>
          <a:p>
            <a:r>
              <a:rPr lang="en-US" dirty="0"/>
              <a:t>Surface </a:t>
            </a:r>
            <a:r>
              <a:rPr lang="en-US" dirty="0"/>
              <a:t>atmospheric forcing</a:t>
            </a:r>
            <a:r>
              <a:rPr lang="en-US" dirty="0"/>
              <a:t>: </a:t>
            </a:r>
            <a:r>
              <a:rPr lang="en-US" dirty="0">
                <a:solidFill>
                  <a:srgbClr val="FF0000"/>
                </a:solidFill>
              </a:rPr>
              <a:t>U. Athens - IASA </a:t>
            </a:r>
            <a:r>
              <a:rPr lang="en-US" dirty="0" err="1">
                <a:solidFill>
                  <a:srgbClr val="FF0000"/>
                </a:solidFill>
              </a:rPr>
              <a:t>Skiron</a:t>
            </a:r>
            <a:r>
              <a:rPr lang="en-US" dirty="0">
                <a:solidFill>
                  <a:srgbClr val="FF0000"/>
                </a:solidFill>
              </a:rPr>
              <a:t>, </a:t>
            </a:r>
            <a:r>
              <a:rPr lang="en-GB" dirty="0">
                <a:solidFill>
                  <a:srgbClr val="FF0000"/>
                </a:solidFill>
              </a:rPr>
              <a:t>0.05</a:t>
            </a:r>
            <a:r>
              <a:rPr lang="en-GB" baseline="30000" dirty="0">
                <a:solidFill>
                  <a:srgbClr val="FF0000"/>
                </a:solidFill>
              </a:rPr>
              <a:t>o</a:t>
            </a:r>
            <a:r>
              <a:rPr lang="en-GB" dirty="0">
                <a:solidFill>
                  <a:srgbClr val="FF0000"/>
                </a:solidFill>
              </a:rPr>
              <a:t> horizontal-resolution</a:t>
            </a:r>
            <a:endParaRPr lang="en-US" dirty="0">
              <a:solidFill>
                <a:srgbClr val="FF0000"/>
              </a:solidFill>
            </a:endParaRPr>
          </a:p>
          <a:p>
            <a:r>
              <a:rPr lang="en-US" dirty="0">
                <a:solidFill>
                  <a:srgbClr val="FF0000"/>
                </a:solidFill>
              </a:rPr>
              <a:t>1hr </a:t>
            </a:r>
            <a:r>
              <a:rPr lang="en-US" dirty="0">
                <a:solidFill>
                  <a:srgbClr val="FF0000"/>
                </a:solidFill>
              </a:rPr>
              <a:t>temporal </a:t>
            </a:r>
            <a:r>
              <a:rPr lang="en-US" dirty="0">
                <a:solidFill>
                  <a:srgbClr val="FF0000"/>
                </a:solidFill>
              </a:rPr>
              <a:t>resolution   -    core bulk formulation</a:t>
            </a:r>
            <a:br>
              <a:rPr lang="en-US" dirty="0">
                <a:solidFill>
                  <a:srgbClr val="FF0000"/>
                </a:solidFill>
              </a:rPr>
            </a:br>
            <a:r>
              <a:rPr lang="en-US" dirty="0"/>
              <a:t>Runoff: </a:t>
            </a:r>
            <a:r>
              <a:rPr lang="en-US" dirty="0">
                <a:solidFill>
                  <a:srgbClr val="FF0000"/>
                </a:solidFill>
              </a:rPr>
              <a:t>Danube, </a:t>
            </a:r>
            <a:r>
              <a:rPr lang="en-US" dirty="0" err="1">
                <a:solidFill>
                  <a:srgbClr val="FF0000"/>
                </a:solidFill>
              </a:rPr>
              <a:t>Dniestr</a:t>
            </a:r>
            <a:r>
              <a:rPr lang="en-US" dirty="0">
                <a:solidFill>
                  <a:srgbClr val="FF0000"/>
                </a:solidFill>
              </a:rPr>
              <a:t>, </a:t>
            </a:r>
            <a:r>
              <a:rPr lang="en-US" dirty="0" err="1">
                <a:solidFill>
                  <a:srgbClr val="FF0000"/>
                </a:solidFill>
              </a:rPr>
              <a:t>Dniepr</a:t>
            </a:r>
            <a:r>
              <a:rPr lang="en-US" dirty="0">
                <a:solidFill>
                  <a:srgbClr val="FF0000"/>
                </a:solidFill>
              </a:rPr>
              <a:t>,</a:t>
            </a:r>
            <a:r>
              <a:rPr lang="en-US" dirty="0">
                <a:solidFill>
                  <a:srgbClr val="FF0000"/>
                </a:solidFill>
              </a:rPr>
              <a:t> Don, Kuban + Turkish rivers (total 12 rivers)</a:t>
            </a:r>
          </a:p>
          <a:p>
            <a:r>
              <a:rPr lang="en-US" dirty="0">
                <a:solidFill>
                  <a:srgbClr val="FF0000"/>
                </a:solidFill>
              </a:rPr>
              <a:t>No </a:t>
            </a:r>
            <a:r>
              <a:rPr lang="en-US" dirty="0">
                <a:solidFill>
                  <a:srgbClr val="FF0000"/>
                </a:solidFill>
              </a:rPr>
              <a:t>geothermal flux at the </a:t>
            </a:r>
            <a:r>
              <a:rPr lang="en-US" dirty="0">
                <a:solidFill>
                  <a:srgbClr val="FF0000"/>
                </a:solidFill>
              </a:rPr>
              <a:t>bottom</a:t>
            </a:r>
            <a:endParaRPr lang="en-US" dirty="0">
              <a:solidFill>
                <a:srgbClr val="FF0000"/>
              </a:solidFill>
            </a:endParaRPr>
          </a:p>
          <a:p>
            <a:r>
              <a:rPr lang="en-US" dirty="0"/>
              <a:t>Open </a:t>
            </a:r>
            <a:r>
              <a:rPr lang="en-US" dirty="0"/>
              <a:t>boundary </a:t>
            </a:r>
            <a:r>
              <a:rPr lang="en-US" dirty="0"/>
              <a:t>condition: </a:t>
            </a:r>
            <a:r>
              <a:rPr lang="en-US" dirty="0">
                <a:solidFill>
                  <a:srgbClr val="FF0000"/>
                </a:solidFill>
              </a:rPr>
              <a:t>Vertical profiles of </a:t>
            </a:r>
            <a:r>
              <a:rPr lang="en-US" dirty="0">
                <a:solidFill>
                  <a:srgbClr val="FF0000"/>
                </a:solidFill>
              </a:rPr>
              <a:t>temperature and </a:t>
            </a:r>
            <a:r>
              <a:rPr lang="en-US" dirty="0">
                <a:solidFill>
                  <a:srgbClr val="FF0000"/>
                </a:solidFill>
              </a:rPr>
              <a:t>salinity </a:t>
            </a:r>
            <a:r>
              <a:rPr lang="en-US" dirty="0">
                <a:solidFill>
                  <a:srgbClr val="FF0000"/>
                </a:solidFill>
              </a:rPr>
              <a:t>and </a:t>
            </a:r>
            <a:r>
              <a:rPr lang="en-US" dirty="0" err="1">
                <a:solidFill>
                  <a:srgbClr val="FF0000"/>
                </a:solidFill>
              </a:rPr>
              <a:t>η</a:t>
            </a:r>
            <a:r>
              <a:rPr lang="en-US" dirty="0">
                <a:solidFill>
                  <a:srgbClr val="FF0000"/>
                </a:solidFill>
              </a:rPr>
              <a:t>=0</a:t>
            </a:r>
          </a:p>
          <a:p>
            <a:r>
              <a:rPr lang="en-US" dirty="0">
                <a:solidFill>
                  <a:srgbClr val="FF0000"/>
                </a:solidFill>
              </a:rPr>
              <a:t> </a:t>
            </a:r>
            <a:r>
              <a:rPr lang="en-US" dirty="0">
                <a:solidFill>
                  <a:srgbClr val="FF0000"/>
                </a:solidFill>
              </a:rPr>
              <a:t>           at </a:t>
            </a:r>
            <a:r>
              <a:rPr lang="en-US" dirty="0">
                <a:solidFill>
                  <a:srgbClr val="FF0000"/>
                </a:solidFill>
              </a:rPr>
              <a:t>1 point </a:t>
            </a:r>
            <a:r>
              <a:rPr lang="en-US" dirty="0">
                <a:solidFill>
                  <a:srgbClr val="FF0000"/>
                </a:solidFill>
              </a:rPr>
              <a:t>wide </a:t>
            </a:r>
            <a:r>
              <a:rPr lang="en-US" dirty="0">
                <a:solidFill>
                  <a:srgbClr val="FF0000"/>
                </a:solidFill>
              </a:rPr>
              <a:t>strait of the </a:t>
            </a:r>
            <a:r>
              <a:rPr lang="en-US" dirty="0" err="1">
                <a:solidFill>
                  <a:srgbClr val="FF0000"/>
                </a:solidFill>
              </a:rPr>
              <a:t>Bosphorus</a:t>
            </a:r>
            <a:r>
              <a:rPr lang="en-US" dirty="0">
                <a:solidFill>
                  <a:srgbClr val="FF0000"/>
                </a:solidFill>
              </a:rPr>
              <a:t> </a:t>
            </a:r>
            <a:br>
              <a:rPr lang="en-US" dirty="0">
                <a:solidFill>
                  <a:srgbClr val="FF0000"/>
                </a:solidFill>
              </a:rPr>
            </a:br>
            <a:r>
              <a:rPr lang="en-US" dirty="0"/>
              <a:t>Initial </a:t>
            </a:r>
            <a:r>
              <a:rPr lang="en-US" dirty="0"/>
              <a:t>conditions: </a:t>
            </a:r>
            <a:r>
              <a:rPr lang="en-US" dirty="0">
                <a:solidFill>
                  <a:srgbClr val="FF0000"/>
                </a:solidFill>
              </a:rPr>
              <a:t>July 1992 </a:t>
            </a:r>
            <a:r>
              <a:rPr lang="en-US" dirty="0">
                <a:solidFill>
                  <a:srgbClr val="FF0000"/>
                </a:solidFill>
              </a:rPr>
              <a:t>temperature and salinity </a:t>
            </a:r>
            <a:r>
              <a:rPr lang="en-US" dirty="0">
                <a:solidFill>
                  <a:srgbClr val="FF0000"/>
                </a:solidFill>
              </a:rPr>
              <a:t>objectively analyzed data set</a:t>
            </a:r>
          </a:p>
          <a:p>
            <a:r>
              <a:rPr lang="en-US" dirty="0" err="1"/>
              <a:t>Laplacian</a:t>
            </a:r>
            <a:r>
              <a:rPr lang="en-US" dirty="0"/>
              <a:t> lateral diffusion for </a:t>
            </a:r>
            <a:r>
              <a:rPr lang="en-US" dirty="0"/>
              <a:t>the tracer (</a:t>
            </a:r>
            <a:r>
              <a:rPr lang="en-US" dirty="0">
                <a:solidFill>
                  <a:srgbClr val="FF0000"/>
                </a:solidFill>
              </a:rPr>
              <a:t>rn_aht_0 = </a:t>
            </a:r>
            <a:r>
              <a:rPr lang="en-US" dirty="0">
                <a:solidFill>
                  <a:srgbClr val="FF0000"/>
                </a:solidFill>
              </a:rPr>
              <a:t>runs with 400 and 10 </a:t>
            </a:r>
            <a:r>
              <a:rPr lang="en-US" dirty="0">
                <a:solidFill>
                  <a:srgbClr val="FF0000"/>
                </a:solidFill>
              </a:rPr>
              <a:t>m</a:t>
            </a:r>
            <a:r>
              <a:rPr lang="en-US" baseline="30000" dirty="0">
                <a:solidFill>
                  <a:srgbClr val="FF0000"/>
                </a:solidFill>
              </a:rPr>
              <a:t>2</a:t>
            </a:r>
            <a:r>
              <a:rPr lang="en-US" dirty="0">
                <a:solidFill>
                  <a:srgbClr val="FF0000"/>
                </a:solidFill>
              </a:rPr>
              <a:t>/s</a:t>
            </a:r>
            <a:r>
              <a:rPr lang="en-US" dirty="0"/>
              <a:t>) </a:t>
            </a:r>
            <a:endParaRPr lang="en-US" dirty="0"/>
          </a:p>
          <a:p>
            <a:r>
              <a:rPr lang="en-US" dirty="0" err="1"/>
              <a:t>Laplacian</a:t>
            </a:r>
            <a:r>
              <a:rPr lang="en-US" dirty="0"/>
              <a:t> lateral mixing for the momentum (</a:t>
            </a:r>
            <a:r>
              <a:rPr lang="en-US" dirty="0">
                <a:solidFill>
                  <a:srgbClr val="FF0000"/>
                </a:solidFill>
              </a:rPr>
              <a:t>rn_ahm_0 = runs with 400 and 10 m</a:t>
            </a:r>
            <a:r>
              <a:rPr lang="en-US" baseline="30000" dirty="0">
                <a:solidFill>
                  <a:srgbClr val="FF0000"/>
                </a:solidFill>
              </a:rPr>
              <a:t>2</a:t>
            </a:r>
            <a:r>
              <a:rPr lang="en-US" dirty="0">
                <a:solidFill>
                  <a:srgbClr val="FF0000"/>
                </a:solidFill>
              </a:rPr>
              <a:t>/s</a:t>
            </a:r>
            <a:r>
              <a:rPr lang="en-US" dirty="0"/>
              <a:t>) </a:t>
            </a:r>
          </a:p>
          <a:p>
            <a:r>
              <a:rPr lang="en-US" dirty="0"/>
              <a:t>Generic </a:t>
            </a:r>
            <a:r>
              <a:rPr lang="en-US" dirty="0"/>
              <a:t>Length Scale model (</a:t>
            </a:r>
            <a:r>
              <a:rPr lang="en-US" dirty="0" err="1"/>
              <a:t>gls</a:t>
            </a:r>
            <a:r>
              <a:rPr lang="en-US" dirty="0"/>
              <a:t>), </a:t>
            </a:r>
            <a:r>
              <a:rPr lang="en-US" dirty="0">
                <a:solidFill>
                  <a:srgbClr val="FF0000"/>
                </a:solidFill>
              </a:rPr>
              <a:t>No Double Diffusion Mixing model – yet!</a:t>
            </a:r>
          </a:p>
          <a:p>
            <a:r>
              <a:rPr lang="en-US" dirty="0"/>
              <a:t>List of the keys:</a:t>
            </a:r>
            <a:r>
              <a:rPr lang="en-US" dirty="0"/>
              <a:t> </a:t>
            </a:r>
            <a:r>
              <a:rPr lang="en-US" dirty="0" err="1"/>
              <a:t>key_mpp_mpi</a:t>
            </a:r>
            <a:r>
              <a:rPr lang="en-US" dirty="0"/>
              <a:t>, </a:t>
            </a:r>
            <a:r>
              <a:rPr lang="en-US" dirty="0" err="1"/>
              <a:t>key_ldfslp</a:t>
            </a:r>
            <a:r>
              <a:rPr lang="en-US" dirty="0"/>
              <a:t>, </a:t>
            </a:r>
            <a:r>
              <a:rPr lang="en-US" dirty="0" err="1"/>
              <a:t>key_dynspg_ts</a:t>
            </a:r>
            <a:r>
              <a:rPr lang="en-US" dirty="0"/>
              <a:t>, </a:t>
            </a:r>
            <a:r>
              <a:rPr lang="en-US" dirty="0" err="1"/>
              <a:t>key_trabbl</a:t>
            </a:r>
            <a:r>
              <a:rPr lang="en-US" dirty="0"/>
              <a:t>, </a:t>
            </a:r>
            <a:r>
              <a:rPr lang="en-US" dirty="0">
                <a:solidFill>
                  <a:srgbClr val="FF0000"/>
                </a:solidFill>
              </a:rPr>
              <a:t>key_lim3, </a:t>
            </a:r>
            <a:r>
              <a:rPr lang="en-US" dirty="0" err="1">
                <a:solidFill>
                  <a:srgbClr val="FF0000"/>
                </a:solidFill>
              </a:rPr>
              <a:t>key_iomput</a:t>
            </a:r>
            <a:r>
              <a:rPr lang="en-US" dirty="0">
                <a:solidFill>
                  <a:srgbClr val="FF0000"/>
                </a:solidFill>
              </a:rPr>
              <a:t>,</a:t>
            </a:r>
          </a:p>
          <a:p>
            <a:r>
              <a:rPr lang="en-US" dirty="0"/>
              <a:t>                            </a:t>
            </a:r>
            <a:r>
              <a:rPr lang="en-US" dirty="0" err="1"/>
              <a:t>key_bdy</a:t>
            </a:r>
            <a:r>
              <a:rPr lang="en-US" dirty="0"/>
              <a:t>,  </a:t>
            </a:r>
            <a:r>
              <a:rPr lang="en-US" dirty="0" err="1"/>
              <a:t>key_zdfgls</a:t>
            </a:r>
            <a:r>
              <a:rPr lang="en-US" dirty="0"/>
              <a:t>, </a:t>
            </a:r>
            <a:r>
              <a:rPr lang="en-US" dirty="0" err="1">
                <a:solidFill>
                  <a:srgbClr val="FF0000"/>
                </a:solidFill>
              </a:rPr>
              <a:t>key_nosignedzero</a:t>
            </a:r>
            <a:r>
              <a:rPr lang="en-US" dirty="0">
                <a:solidFill>
                  <a:srgbClr val="FF0000"/>
                </a:solidFill>
              </a:rPr>
              <a:t>, key_BSEA_LIM3</a:t>
            </a:r>
          </a:p>
        </p:txBody>
      </p:sp>
    </p:spTree>
    <p:extLst>
      <p:ext uri="{BB962C8B-B14F-4D97-AF65-F5344CB8AC3E}">
        <p14:creationId xmlns:p14="http://schemas.microsoft.com/office/powerpoint/2010/main" val="19139244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t:down:robinson:dep.jpg"/>
          <p:cNvPicPr/>
          <p:nvPr/>
        </p:nvPicPr>
        <p:blipFill>
          <a:blip r:embed="rId2">
            <a:extLst>
              <a:ext uri="{28A0092B-C50C-407E-A947-70E740481C1C}">
                <a14:useLocalDpi xmlns:a14="http://schemas.microsoft.com/office/drawing/2010/main" val="0"/>
              </a:ext>
            </a:extLst>
          </a:blip>
          <a:srcRect/>
          <a:stretch>
            <a:fillRect/>
          </a:stretch>
        </p:blipFill>
        <p:spPr bwMode="auto">
          <a:xfrm>
            <a:off x="2287421" y="789808"/>
            <a:ext cx="6196912" cy="5376103"/>
          </a:xfrm>
          <a:prstGeom prst="rect">
            <a:avLst/>
          </a:prstGeom>
          <a:noFill/>
          <a:ln>
            <a:noFill/>
          </a:ln>
        </p:spPr>
      </p:pic>
      <p:sp>
        <p:nvSpPr>
          <p:cNvPr id="10" name="TextBox 9"/>
          <p:cNvSpPr txBox="1"/>
          <p:nvPr/>
        </p:nvSpPr>
        <p:spPr>
          <a:xfrm>
            <a:off x="2892126" y="4980"/>
            <a:ext cx="2391074" cy="1569654"/>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r>
              <a:rPr lang="en-GB" sz="3200" dirty="0"/>
              <a:t>m</a:t>
            </a:r>
            <a:r>
              <a:rPr lang="en-GB" sz="3200" dirty="0"/>
              <a:t>odel</a:t>
            </a:r>
          </a:p>
          <a:p>
            <a:r>
              <a:rPr lang="en-GB" sz="3200" dirty="0"/>
              <a:t>v</a:t>
            </a:r>
            <a:r>
              <a:rPr lang="en-GB" sz="3200" dirty="0"/>
              <a:t>ertical</a:t>
            </a:r>
          </a:p>
          <a:p>
            <a:r>
              <a:rPr lang="en-GB" sz="3200" dirty="0"/>
              <a:t>levels</a:t>
            </a:r>
            <a:endParaRPr lang="en-US" sz="3200" dirty="0"/>
          </a:p>
        </p:txBody>
      </p:sp>
    </p:spTree>
    <p:extLst>
      <p:ext uri="{BB962C8B-B14F-4D97-AF65-F5344CB8AC3E}">
        <p14:creationId xmlns:p14="http://schemas.microsoft.com/office/powerpoint/2010/main" val="170228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ZSOY-32GB:robinson:plots:salt-uv-srf.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2157"/>
            <a:ext cx="6450611" cy="6665843"/>
          </a:xfrm>
          <a:prstGeom prst="rect">
            <a:avLst/>
          </a:prstGeom>
          <a:solidFill>
            <a:schemeClr val="accent6">
              <a:lumMod val="40000"/>
              <a:lumOff val="60000"/>
            </a:schemeClr>
          </a:solidFill>
          <a:ln>
            <a:noFill/>
          </a:ln>
        </p:spPr>
      </p:pic>
      <p:pic>
        <p:nvPicPr>
          <p:cNvPr id="8" name="Picture 7" descr="OZSOY-32GB:robinson:plots:salt-uv-89m.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0426" y="189533"/>
            <a:ext cx="6451574" cy="6668467"/>
          </a:xfrm>
          <a:prstGeom prst="rect">
            <a:avLst/>
          </a:prstGeom>
          <a:noFill/>
          <a:ln>
            <a:noFill/>
          </a:ln>
        </p:spPr>
      </p:pic>
      <p:sp>
        <p:nvSpPr>
          <p:cNvPr id="4" name="TextBox 3"/>
          <p:cNvSpPr txBox="1"/>
          <p:nvPr/>
        </p:nvSpPr>
        <p:spPr>
          <a:xfrm>
            <a:off x="3208110" y="141497"/>
            <a:ext cx="4036282" cy="1077212"/>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i</a:t>
            </a:r>
            <a:r>
              <a:rPr lang="en-GB" sz="3200" dirty="0"/>
              <a:t>nitial conditions:</a:t>
            </a:r>
          </a:p>
          <a:p>
            <a:r>
              <a:rPr lang="en-GB" sz="3200" dirty="0" err="1"/>
              <a:t>CoMSBlack</a:t>
            </a:r>
            <a:r>
              <a:rPr lang="en-GB" sz="3200" dirty="0"/>
              <a:t> July 1992</a:t>
            </a:r>
            <a:endParaRPr lang="en-US" sz="3200" dirty="0"/>
          </a:p>
        </p:txBody>
      </p:sp>
      <p:sp>
        <p:nvSpPr>
          <p:cNvPr id="5" name="TextBox 4"/>
          <p:cNvSpPr txBox="1"/>
          <p:nvPr/>
        </p:nvSpPr>
        <p:spPr>
          <a:xfrm>
            <a:off x="4019124" y="1471866"/>
            <a:ext cx="2017727" cy="584769"/>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S, surface</a:t>
            </a:r>
            <a:endParaRPr lang="en-US" sz="3200" dirty="0"/>
          </a:p>
        </p:txBody>
      </p:sp>
      <p:sp>
        <p:nvSpPr>
          <p:cNvPr id="6" name="TextBox 5"/>
          <p:cNvSpPr txBox="1"/>
          <p:nvPr/>
        </p:nvSpPr>
        <p:spPr>
          <a:xfrm>
            <a:off x="8121723" y="1471866"/>
            <a:ext cx="3218459" cy="584769"/>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S at 89 m depth</a:t>
            </a:r>
            <a:endParaRPr lang="en-US" sz="3200" dirty="0"/>
          </a:p>
        </p:txBody>
      </p:sp>
    </p:spTree>
    <p:extLst>
      <p:ext uri="{BB962C8B-B14F-4D97-AF65-F5344CB8AC3E}">
        <p14:creationId xmlns:p14="http://schemas.microsoft.com/office/powerpoint/2010/main" val="58971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descr="noah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1226"/>
            <a:ext cx="438943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3" descr="noa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804864"/>
            <a:ext cx="4422775"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4"/>
          <p:cNvSpPr txBox="1">
            <a:spLocks noChangeArrowheads="1"/>
          </p:cNvSpPr>
          <p:nvPr/>
        </p:nvSpPr>
        <p:spPr bwMode="auto">
          <a:xfrm>
            <a:off x="4403726" y="41276"/>
            <a:ext cx="393248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en-US"/>
              <a:t>NOAH</a:t>
            </a:r>
            <a:r>
              <a:rPr lang="ja-JP" altLang="en-US">
                <a:latin typeface="Arial" charset="0"/>
              </a:rPr>
              <a:t>’</a:t>
            </a:r>
            <a:r>
              <a:rPr lang="en-US" altLang="ja-JP"/>
              <a:t>S FLOOD ca 7500 bp</a:t>
            </a:r>
            <a:endParaRPr lang="en-US" altLang="en-US"/>
          </a:p>
        </p:txBody>
      </p:sp>
    </p:spTree>
    <p:extLst>
      <p:ext uri="{BB962C8B-B14F-4D97-AF65-F5344CB8AC3E}">
        <p14:creationId xmlns:p14="http://schemas.microsoft.com/office/powerpoint/2010/main" val="5234778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8400" y="2844800"/>
            <a:ext cx="184666" cy="369332"/>
          </a:xfrm>
          <a:prstGeom prst="rect">
            <a:avLst/>
          </a:prstGeom>
          <a:noFill/>
        </p:spPr>
        <p:txBody>
          <a:bodyPr wrap="none" rtlCol="0">
            <a:spAutoFit/>
          </a:bodyPr>
          <a:lstStyle/>
          <a:p>
            <a:endParaRPr lang="en-US" dirty="0"/>
          </a:p>
        </p:txBody>
      </p:sp>
      <p:pic>
        <p:nvPicPr>
          <p:cNvPr id="3" name="Picture 2" descr="OZSOY-32GB:big:robinson:bathy_annotated_stations.gif"/>
          <p:cNvPicPr/>
          <p:nvPr/>
        </p:nvPicPr>
        <p:blipFill>
          <a:blip r:embed="rId2">
            <a:extLst>
              <a:ext uri="{28A0092B-C50C-407E-A947-70E740481C1C}">
                <a14:useLocalDpi xmlns:a14="http://schemas.microsoft.com/office/drawing/2010/main" val="0"/>
              </a:ext>
            </a:extLst>
          </a:blip>
          <a:srcRect/>
          <a:stretch>
            <a:fillRect/>
          </a:stretch>
        </p:blipFill>
        <p:spPr bwMode="auto">
          <a:xfrm>
            <a:off x="2940161" y="115333"/>
            <a:ext cx="6489752" cy="6710761"/>
          </a:xfrm>
          <a:prstGeom prst="rect">
            <a:avLst/>
          </a:prstGeom>
          <a:noFill/>
          <a:ln>
            <a:noFill/>
          </a:ln>
        </p:spPr>
      </p:pic>
      <p:sp>
        <p:nvSpPr>
          <p:cNvPr id="4" name="TextBox 3"/>
          <p:cNvSpPr txBox="1"/>
          <p:nvPr/>
        </p:nvSpPr>
        <p:spPr>
          <a:xfrm>
            <a:off x="4541379" y="115333"/>
            <a:ext cx="3593927" cy="584769"/>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r>
              <a:rPr lang="en-GB" sz="3200" dirty="0"/>
              <a:t>m</a:t>
            </a:r>
            <a:r>
              <a:rPr lang="en-GB" sz="3200" dirty="0"/>
              <a:t>odel bathymetry</a:t>
            </a:r>
            <a:endParaRPr lang="en-US" sz="3200" dirty="0"/>
          </a:p>
        </p:txBody>
      </p:sp>
    </p:spTree>
    <p:extLst>
      <p:ext uri="{BB962C8B-B14F-4D97-AF65-F5344CB8AC3E}">
        <p14:creationId xmlns:p14="http://schemas.microsoft.com/office/powerpoint/2010/main" val="639645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intosh HD:Users:t:down:robinson:ri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8876" y="0"/>
            <a:ext cx="7706539" cy="6526048"/>
          </a:xfrm>
          <a:prstGeom prst="rect">
            <a:avLst/>
          </a:prstGeom>
          <a:noFill/>
          <a:ln>
            <a:noFill/>
          </a:ln>
        </p:spPr>
      </p:pic>
      <p:sp>
        <p:nvSpPr>
          <p:cNvPr id="3" name="TextBox 2"/>
          <p:cNvSpPr txBox="1"/>
          <p:nvPr/>
        </p:nvSpPr>
        <p:spPr>
          <a:xfrm>
            <a:off x="2783646" y="118480"/>
            <a:ext cx="4128331" cy="584769"/>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monthly river fluxes</a:t>
            </a:r>
            <a:endParaRPr lang="en-US" sz="3200" dirty="0"/>
          </a:p>
        </p:txBody>
      </p:sp>
    </p:spTree>
    <p:extLst>
      <p:ext uri="{BB962C8B-B14F-4D97-AF65-F5344CB8AC3E}">
        <p14:creationId xmlns:p14="http://schemas.microsoft.com/office/powerpoint/2010/main" val="215739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ZSOY-32GB:gundem1:new_meetings:atmos2015:plots:danube_annua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4876" y="975824"/>
            <a:ext cx="8150459" cy="4540213"/>
          </a:xfrm>
          <a:prstGeom prst="rect">
            <a:avLst/>
          </a:prstGeom>
          <a:noFill/>
          <a:ln>
            <a:noFill/>
          </a:ln>
        </p:spPr>
      </p:pic>
      <p:sp>
        <p:nvSpPr>
          <p:cNvPr id="3" name="TextBox 2"/>
          <p:cNvSpPr txBox="1"/>
          <p:nvPr/>
        </p:nvSpPr>
        <p:spPr>
          <a:xfrm>
            <a:off x="3960430" y="16118"/>
            <a:ext cx="4859361" cy="1077212"/>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g</a:t>
            </a:r>
            <a:r>
              <a:rPr lang="en-GB" sz="3200" dirty="0"/>
              <a:t>reat variability in </a:t>
            </a:r>
            <a:r>
              <a:rPr lang="en-GB" sz="3200" dirty="0" err="1"/>
              <a:t>interannual</a:t>
            </a:r>
            <a:r>
              <a:rPr lang="en-GB" sz="3200" dirty="0"/>
              <a:t> river fluxes !</a:t>
            </a:r>
            <a:endParaRPr lang="en-US" sz="3200" dirty="0"/>
          </a:p>
        </p:txBody>
      </p:sp>
    </p:spTree>
    <p:extLst>
      <p:ext uri="{BB962C8B-B14F-4D97-AF65-F5344CB8AC3E}">
        <p14:creationId xmlns:p14="http://schemas.microsoft.com/office/powerpoint/2010/main" val="982237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ZSOY-32GB:robinson:plots:plotm:2012-ssht-m009.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0614" y="159427"/>
            <a:ext cx="6480367" cy="6698573"/>
          </a:xfrm>
          <a:prstGeom prst="rect">
            <a:avLst/>
          </a:prstGeom>
          <a:noFill/>
          <a:ln>
            <a:noFill/>
          </a:ln>
        </p:spPr>
      </p:pic>
      <p:pic>
        <p:nvPicPr>
          <p:cNvPr id="3" name="Picture 2" descr="OZSOY-32GB:robinson:plots:plotm:2012-ssht-m0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7239"/>
            <a:ext cx="6493673" cy="6710761"/>
          </a:xfrm>
          <a:prstGeom prst="rect">
            <a:avLst/>
          </a:prstGeom>
          <a:noFill/>
          <a:ln>
            <a:noFill/>
          </a:ln>
        </p:spPr>
      </p:pic>
      <p:sp>
        <p:nvSpPr>
          <p:cNvPr id="4" name="TextBox 3"/>
          <p:cNvSpPr txBox="1"/>
          <p:nvPr/>
        </p:nvSpPr>
        <p:spPr>
          <a:xfrm>
            <a:off x="3670477" y="0"/>
            <a:ext cx="4409877" cy="1569654"/>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a:t>February and September </a:t>
            </a:r>
            <a:r>
              <a:rPr lang="en-GB" sz="3200" dirty="0" err="1"/>
              <a:t>barotropic</a:t>
            </a:r>
            <a:r>
              <a:rPr lang="en-GB" sz="3200" dirty="0"/>
              <a:t> currents, temperature</a:t>
            </a:r>
            <a:endParaRPr lang="en-US" sz="3200" dirty="0"/>
          </a:p>
        </p:txBody>
      </p:sp>
    </p:spTree>
    <p:extLst>
      <p:ext uri="{BB962C8B-B14F-4D97-AF65-F5344CB8AC3E}">
        <p14:creationId xmlns:p14="http://schemas.microsoft.com/office/powerpoint/2010/main" val="759220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ZSOY-32GB:robinson:plots:plotm:2012-tempvel-m009.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6599" y="66884"/>
            <a:ext cx="6575401" cy="6796983"/>
          </a:xfrm>
          <a:prstGeom prst="rect">
            <a:avLst/>
          </a:prstGeom>
          <a:noFill/>
          <a:ln>
            <a:noFill/>
          </a:ln>
        </p:spPr>
      </p:pic>
      <p:pic>
        <p:nvPicPr>
          <p:cNvPr id="5" name="Picture 4" descr="OZSOY-32GB:robinson:plots:plotm:2012-tempvel-m00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72752"/>
            <a:ext cx="6565974" cy="6785248"/>
          </a:xfrm>
          <a:prstGeom prst="rect">
            <a:avLst/>
          </a:prstGeom>
          <a:noFill/>
          <a:ln>
            <a:noFill/>
          </a:ln>
        </p:spPr>
      </p:pic>
      <p:sp>
        <p:nvSpPr>
          <p:cNvPr id="8" name="TextBox 7"/>
          <p:cNvSpPr txBox="1"/>
          <p:nvPr/>
        </p:nvSpPr>
        <p:spPr>
          <a:xfrm>
            <a:off x="4086498" y="0"/>
            <a:ext cx="4409877" cy="1569654"/>
          </a:xfrm>
          <a:prstGeom prst="rect">
            <a:avLst/>
          </a:prstGeom>
          <a:solidFill>
            <a:schemeClr val="accent6">
              <a:lumMod val="40000"/>
              <a:lumOff val="60000"/>
            </a:schemeClr>
          </a:solidFill>
          <a:ln w="57150" cmpd="sng">
            <a:solidFill>
              <a:schemeClr val="accent5">
                <a:lumMod val="75000"/>
              </a:schemeClr>
            </a:solidFill>
          </a:ln>
          <a:effectLst/>
        </p:spPr>
        <p:txBody>
          <a:bodyPr wrap="square" lIns="91433" tIns="45717" rIns="91433" bIns="45717" rtlCol="0">
            <a:spAutoFit/>
          </a:bodyPr>
          <a:lstStyle/>
          <a:p>
            <a:pPr algn="ctr"/>
            <a:r>
              <a:rPr lang="en-GB" sz="3200" dirty="0" smtClean="0"/>
              <a:t>February and September </a:t>
            </a:r>
            <a:r>
              <a:rPr lang="en-GB" sz="3200" dirty="0"/>
              <a:t>surface currents, temperature</a:t>
            </a:r>
            <a:endParaRPr lang="en-US" sz="3200" dirty="0"/>
          </a:p>
        </p:txBody>
      </p:sp>
    </p:spTree>
    <p:extLst>
      <p:ext uri="{BB962C8B-B14F-4D97-AF65-F5344CB8AC3E}">
        <p14:creationId xmlns:p14="http://schemas.microsoft.com/office/powerpoint/2010/main" val="2026294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52534" y="25206"/>
            <a:ext cx="5215467" cy="2998264"/>
          </a:xfrm>
          <a:prstGeom prst="rect">
            <a:avLst/>
          </a:prstGeom>
        </p:spPr>
      </p:pic>
      <p:pic>
        <p:nvPicPr>
          <p:cNvPr id="7" name="Picture 6"/>
          <p:cNvPicPr>
            <a:picLocks noChangeAspect="1"/>
          </p:cNvPicPr>
          <p:nvPr/>
        </p:nvPicPr>
        <p:blipFill>
          <a:blip r:embed="rId3"/>
          <a:stretch>
            <a:fillRect/>
          </a:stretch>
        </p:blipFill>
        <p:spPr>
          <a:xfrm>
            <a:off x="1513215" y="36791"/>
            <a:ext cx="4311853" cy="2624606"/>
          </a:xfrm>
          <a:prstGeom prst="rect">
            <a:avLst/>
          </a:prstGeom>
        </p:spPr>
      </p:pic>
      <p:sp>
        <p:nvSpPr>
          <p:cNvPr id="4" name="TextBox 3"/>
          <p:cNvSpPr txBox="1"/>
          <p:nvPr/>
        </p:nvSpPr>
        <p:spPr>
          <a:xfrm>
            <a:off x="1744253" y="39334"/>
            <a:ext cx="1467970" cy="584776"/>
          </a:xfrm>
          <a:prstGeom prst="rect">
            <a:avLst/>
          </a:prstGeom>
          <a:solidFill>
            <a:srgbClr val="FFFF00"/>
          </a:solidFill>
        </p:spPr>
        <p:txBody>
          <a:bodyPr wrap="none" rtlCol="0">
            <a:spAutoFit/>
          </a:bodyPr>
          <a:lstStyle/>
          <a:p>
            <a:r>
              <a:rPr lang="en-US" sz="1600" dirty="0"/>
              <a:t>Satellite SST </a:t>
            </a:r>
          </a:p>
          <a:p>
            <a:r>
              <a:rPr lang="en-US" sz="1600" dirty="0"/>
              <a:t>on 12 Sep 2012</a:t>
            </a:r>
            <a:endParaRPr lang="en-US" sz="1600" dirty="0"/>
          </a:p>
        </p:txBody>
      </p:sp>
      <p:sp>
        <p:nvSpPr>
          <p:cNvPr id="8" name="TextBox 7"/>
          <p:cNvSpPr txBox="1"/>
          <p:nvPr/>
        </p:nvSpPr>
        <p:spPr>
          <a:xfrm>
            <a:off x="8602253" y="331722"/>
            <a:ext cx="1450036" cy="584776"/>
          </a:xfrm>
          <a:prstGeom prst="rect">
            <a:avLst/>
          </a:prstGeom>
          <a:solidFill>
            <a:srgbClr val="FFFF00"/>
          </a:solidFill>
        </p:spPr>
        <p:txBody>
          <a:bodyPr wrap="none" rtlCol="0">
            <a:spAutoFit/>
          </a:bodyPr>
          <a:lstStyle/>
          <a:p>
            <a:r>
              <a:rPr lang="en-US" sz="1600" dirty="0"/>
              <a:t>MHI model SST</a:t>
            </a:r>
          </a:p>
          <a:p>
            <a:r>
              <a:rPr lang="en-US" sz="1600" dirty="0"/>
              <a:t>12 Sep 2012</a:t>
            </a:r>
            <a:endParaRPr lang="en-US" sz="1600" dirty="0"/>
          </a:p>
        </p:txBody>
      </p:sp>
      <p:sp>
        <p:nvSpPr>
          <p:cNvPr id="5" name="TextBox 4"/>
          <p:cNvSpPr txBox="1"/>
          <p:nvPr/>
        </p:nvSpPr>
        <p:spPr>
          <a:xfrm>
            <a:off x="2202121" y="3628597"/>
            <a:ext cx="1467970" cy="830997"/>
          </a:xfrm>
          <a:prstGeom prst="rect">
            <a:avLst/>
          </a:prstGeom>
          <a:solidFill>
            <a:srgbClr val="FFFF00"/>
          </a:solidFill>
        </p:spPr>
        <p:txBody>
          <a:bodyPr wrap="none" rtlCol="0">
            <a:spAutoFit/>
          </a:bodyPr>
          <a:lstStyle/>
          <a:p>
            <a:r>
              <a:rPr lang="en-US" sz="1600" dirty="0" err="1"/>
              <a:t>NEMOBlack</a:t>
            </a:r>
            <a:endParaRPr lang="en-US" sz="1600" dirty="0"/>
          </a:p>
          <a:p>
            <a:r>
              <a:rPr lang="en-US" sz="1600" dirty="0" err="1"/>
              <a:t>hindcast</a:t>
            </a:r>
            <a:r>
              <a:rPr lang="en-US" sz="1600" dirty="0"/>
              <a:t> SST </a:t>
            </a:r>
          </a:p>
          <a:p>
            <a:r>
              <a:rPr lang="en-US" sz="1600" dirty="0"/>
              <a:t>on 12 Sep 2012</a:t>
            </a:r>
            <a:endParaRPr lang="en-US" sz="1600" dirty="0"/>
          </a:p>
        </p:txBody>
      </p:sp>
      <p:pic>
        <p:nvPicPr>
          <p:cNvPr id="11" name="Picture 10"/>
          <p:cNvPicPr>
            <a:picLocks noChangeAspect="1"/>
          </p:cNvPicPr>
          <p:nvPr/>
        </p:nvPicPr>
        <p:blipFill>
          <a:blip r:embed="rId4"/>
          <a:stretch>
            <a:fillRect/>
          </a:stretch>
        </p:blipFill>
        <p:spPr>
          <a:xfrm>
            <a:off x="4417481" y="2661398"/>
            <a:ext cx="5634809" cy="4214087"/>
          </a:xfrm>
          <a:prstGeom prst="rect">
            <a:avLst/>
          </a:prstGeom>
        </p:spPr>
      </p:pic>
    </p:spTree>
    <p:extLst>
      <p:ext uri="{BB962C8B-B14F-4D97-AF65-F5344CB8AC3E}">
        <p14:creationId xmlns:p14="http://schemas.microsoft.com/office/powerpoint/2010/main" val="11322730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02000" y="4910667"/>
            <a:ext cx="184666" cy="369332"/>
          </a:xfrm>
          <a:prstGeom prst="rect">
            <a:avLst/>
          </a:prstGeom>
          <a:noFill/>
        </p:spPr>
        <p:txBody>
          <a:bodyPr wrap="none" rtlCol="0">
            <a:spAutoFit/>
          </a:bodyPr>
          <a:lstStyle/>
          <a:p>
            <a:endParaRPr lang="en-US" dirty="0"/>
          </a:p>
        </p:txBody>
      </p:sp>
      <p:pic>
        <p:nvPicPr>
          <p:cNvPr id="6" name="Picture 5" descr="2012-windstr-25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59" y="1"/>
            <a:ext cx="4114800" cy="3546871"/>
          </a:xfrm>
          <a:prstGeom prst="rect">
            <a:avLst/>
          </a:prstGeom>
        </p:spPr>
      </p:pic>
      <p:pic>
        <p:nvPicPr>
          <p:cNvPr id="7" name="Picture 6" descr="2012-surftemp-25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73" y="33867"/>
            <a:ext cx="4131733" cy="3561467"/>
          </a:xfrm>
          <a:prstGeom prst="rect">
            <a:avLst/>
          </a:prstGeom>
        </p:spPr>
      </p:pic>
      <p:pic>
        <p:nvPicPr>
          <p:cNvPr id="8" name="Picture 7" descr="2012-surfsalt-255.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7" y="3296532"/>
            <a:ext cx="4131733" cy="3561468"/>
          </a:xfrm>
          <a:prstGeom prst="rect">
            <a:avLst/>
          </a:prstGeom>
        </p:spPr>
      </p:pic>
      <p:pic>
        <p:nvPicPr>
          <p:cNvPr id="9" name="Picture 8" descr="2012-heatflx-255.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527" y="3296533"/>
            <a:ext cx="4131733" cy="3561467"/>
          </a:xfrm>
          <a:prstGeom prst="rect">
            <a:avLst/>
          </a:prstGeom>
        </p:spPr>
      </p:pic>
    </p:spTree>
    <p:extLst>
      <p:ext uri="{BB962C8B-B14F-4D97-AF65-F5344CB8AC3E}">
        <p14:creationId xmlns:p14="http://schemas.microsoft.com/office/powerpoint/2010/main" val="12601687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4-surftemp-25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145" y="2827866"/>
            <a:ext cx="3280668" cy="2827868"/>
          </a:xfrm>
          <a:prstGeom prst="rect">
            <a:avLst/>
          </a:prstGeom>
        </p:spPr>
      </p:pic>
      <p:pic>
        <p:nvPicPr>
          <p:cNvPr id="6" name="Picture 5" descr="2012-surftemp-25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332" y="1"/>
            <a:ext cx="3280668" cy="2827867"/>
          </a:xfrm>
          <a:prstGeom prst="rect">
            <a:avLst/>
          </a:prstGeom>
        </p:spPr>
      </p:pic>
      <p:pic>
        <p:nvPicPr>
          <p:cNvPr id="5" name="Picture 4" descr="2011-surftemp-255.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145" y="1"/>
            <a:ext cx="3280668" cy="2827867"/>
          </a:xfrm>
          <a:prstGeom prst="rect">
            <a:avLst/>
          </a:prstGeom>
        </p:spPr>
      </p:pic>
      <p:pic>
        <p:nvPicPr>
          <p:cNvPr id="7" name="Picture 6" descr="2013-surftemp-255.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2827867"/>
            <a:ext cx="3280668" cy="2827867"/>
          </a:xfrm>
          <a:prstGeom prst="rect">
            <a:avLst/>
          </a:prstGeom>
        </p:spPr>
      </p:pic>
      <p:pic>
        <p:nvPicPr>
          <p:cNvPr id="4" name="Picture 3" descr="2010-surftemp-255.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1" y="1"/>
            <a:ext cx="3280668" cy="2827867"/>
          </a:xfrm>
          <a:prstGeom prst="rect">
            <a:avLst/>
          </a:prstGeom>
        </p:spPr>
      </p:pic>
    </p:spTree>
    <p:extLst>
      <p:ext uri="{BB962C8B-B14F-4D97-AF65-F5344CB8AC3E}">
        <p14:creationId xmlns:p14="http://schemas.microsoft.com/office/powerpoint/2010/main" val="11719839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3597" y="2890197"/>
            <a:ext cx="2810685" cy="830997"/>
          </a:xfrm>
          <a:prstGeom prst="rect">
            <a:avLst/>
          </a:prstGeom>
          <a:solidFill>
            <a:srgbClr val="FFFF00"/>
          </a:solidFill>
        </p:spPr>
        <p:txBody>
          <a:bodyPr wrap="none" rtlCol="0">
            <a:spAutoFit/>
          </a:bodyPr>
          <a:lstStyle/>
          <a:p>
            <a:r>
              <a:rPr lang="en-US" sz="1600" dirty="0"/>
              <a:t>More satisfactory results on CIL</a:t>
            </a:r>
          </a:p>
          <a:p>
            <a:endParaRPr lang="en-US" sz="1600" dirty="0"/>
          </a:p>
          <a:p>
            <a:r>
              <a:rPr lang="en-US" sz="1600" dirty="0"/>
              <a:t>With </a:t>
            </a:r>
            <a:r>
              <a:rPr lang="en-US" sz="1600" dirty="0" err="1"/>
              <a:t>NEMOBlack</a:t>
            </a:r>
            <a:r>
              <a:rPr lang="en-US" sz="1600" dirty="0"/>
              <a:t> model</a:t>
            </a:r>
            <a:endParaRPr lang="en-US" sz="1600" dirty="0"/>
          </a:p>
        </p:txBody>
      </p:sp>
    </p:spTree>
    <p:extLst>
      <p:ext uri="{BB962C8B-B14F-4D97-AF65-F5344CB8AC3E}">
        <p14:creationId xmlns:p14="http://schemas.microsoft.com/office/powerpoint/2010/main" val="8140692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f-votemper-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66" y="0"/>
            <a:ext cx="7956109" cy="6858000"/>
          </a:xfrm>
          <a:prstGeom prst="rect">
            <a:avLst/>
          </a:prstGeom>
        </p:spPr>
      </p:pic>
      <p:sp>
        <p:nvSpPr>
          <p:cNvPr id="5" name="TextBox 4"/>
          <p:cNvSpPr txBox="1"/>
          <p:nvPr/>
        </p:nvSpPr>
        <p:spPr>
          <a:xfrm>
            <a:off x="2116666" y="2138463"/>
            <a:ext cx="2264963" cy="584776"/>
          </a:xfrm>
          <a:prstGeom prst="rect">
            <a:avLst/>
          </a:prstGeom>
          <a:solidFill>
            <a:srgbClr val="FFFF00"/>
          </a:solidFill>
        </p:spPr>
        <p:txBody>
          <a:bodyPr wrap="none" rtlCol="0">
            <a:spAutoFit/>
          </a:bodyPr>
          <a:lstStyle/>
          <a:p>
            <a:r>
              <a:rPr lang="en-US" sz="1600" dirty="0"/>
              <a:t>Cold Intermediate Water</a:t>
            </a:r>
          </a:p>
          <a:p>
            <a:r>
              <a:rPr lang="en-US" sz="1600" dirty="0"/>
              <a:t>CIW</a:t>
            </a:r>
          </a:p>
        </p:txBody>
      </p:sp>
      <p:sp>
        <p:nvSpPr>
          <p:cNvPr id="6" name="TextBox 5"/>
          <p:cNvSpPr txBox="1"/>
          <p:nvPr/>
        </p:nvSpPr>
        <p:spPr>
          <a:xfrm>
            <a:off x="2116665" y="682193"/>
            <a:ext cx="1930236" cy="338554"/>
          </a:xfrm>
          <a:prstGeom prst="rect">
            <a:avLst/>
          </a:prstGeom>
          <a:solidFill>
            <a:srgbClr val="FFFF00"/>
          </a:solidFill>
        </p:spPr>
        <p:txBody>
          <a:bodyPr wrap="none" rtlCol="0">
            <a:spAutoFit/>
          </a:bodyPr>
          <a:lstStyle/>
          <a:p>
            <a:r>
              <a:rPr lang="en-US" sz="1600" dirty="0" err="1"/>
              <a:t>Surdface</a:t>
            </a:r>
            <a:r>
              <a:rPr lang="en-US" sz="1600" dirty="0"/>
              <a:t> mixed layer</a:t>
            </a:r>
          </a:p>
        </p:txBody>
      </p:sp>
    </p:spTree>
    <p:extLst>
      <p:ext uri="{BB962C8B-B14F-4D97-AF65-F5344CB8AC3E}">
        <p14:creationId xmlns:p14="http://schemas.microsoft.com/office/powerpoint/2010/main" val="444342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3" descr="D:\oz\kristineberg\figs\bog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9" y="-747713"/>
            <a:ext cx="5991225" cy="835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7698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f-vosaline-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0"/>
            <a:ext cx="7956109" cy="6858000"/>
          </a:xfrm>
          <a:prstGeom prst="rect">
            <a:avLst/>
          </a:prstGeom>
        </p:spPr>
      </p:pic>
    </p:spTree>
    <p:extLst>
      <p:ext uri="{BB962C8B-B14F-4D97-AF65-F5344CB8AC3E}">
        <p14:creationId xmlns:p14="http://schemas.microsoft.com/office/powerpoint/2010/main" val="12693872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6241" y="3244334"/>
            <a:ext cx="1282247" cy="369332"/>
          </a:xfrm>
          <a:prstGeom prst="rect">
            <a:avLst/>
          </a:prstGeom>
          <a:solidFill>
            <a:srgbClr val="CCFFCC"/>
          </a:solidFill>
        </p:spPr>
        <p:txBody>
          <a:bodyPr wrap="none">
            <a:spAutoFit/>
          </a:bodyPr>
          <a:lstStyle/>
          <a:p>
            <a:r>
              <a:rPr lang="en-US" dirty="0"/>
              <a:t>Thank you !</a:t>
            </a:r>
            <a:endParaRPr lang="en-US" dirty="0"/>
          </a:p>
        </p:txBody>
      </p:sp>
    </p:spTree>
    <p:extLst>
      <p:ext uri="{BB962C8B-B14F-4D97-AF65-F5344CB8AC3E}">
        <p14:creationId xmlns:p14="http://schemas.microsoft.com/office/powerpoint/2010/main" val="14885580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461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35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775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85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904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844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1034</Words>
  <Application>Microsoft Macintosh PowerPoint</Application>
  <PresentationFormat>Widescreen</PresentationFormat>
  <Paragraphs>214</Paragraphs>
  <Slides>97</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97</vt:i4>
      </vt:variant>
    </vt:vector>
  </HeadingPairs>
  <TitlesOfParts>
    <vt:vector size="110" baseType="lpstr">
      <vt:lpstr>American Typewriter</vt:lpstr>
      <vt:lpstr>Calibri</vt:lpstr>
      <vt:lpstr>Calibri Light</vt:lpstr>
      <vt:lpstr>ÇlÇr ñæí©</vt:lpstr>
      <vt:lpstr>Liberation Sans</vt:lpstr>
      <vt:lpstr>ＭＳ Ｐゴシック</vt:lpstr>
      <vt:lpstr>Symbol</vt:lpstr>
      <vt:lpstr>WenQuanYi Zen Hei</vt:lpstr>
      <vt:lpstr>Arial</vt:lpstr>
      <vt:lpstr>Lucida Sans Unicode</vt:lpstr>
      <vt:lpstr>StarSymbol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Suboxic zone is larger in the central basin    O2 penetrates at greater depths in SW coastal zone   Similar features at similar density surfaces   Secondary nitrate peaks due to lateral introsions   Apparent nitrite peaks in the anoxic intrface  zone</vt:lpstr>
      <vt:lpstr>May-June 2001 Cruise:  Similar verical features at similar density surfaces in the suboxic- anoxic transition zone  Thick PO4 minimum  in the central B.  Ondulating vertical features in the transition zone of SW coastal zone  </vt:lpstr>
      <vt:lpstr>PowerPoint Presentation</vt:lpstr>
      <vt:lpstr>PowerPoint Presentation</vt:lpstr>
      <vt:lpstr>Turkish Straits System and Southern Black Sea: Exchange. Mixing and Shelf / Canyon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2016-09-03T21:48:34Z</dcterms:created>
  <dcterms:modified xsi:type="dcterms:W3CDTF">2016-09-05T16:58:10Z</dcterms:modified>
</cp:coreProperties>
</file>